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861" r:id="rId2"/>
    <p:sldId id="1241" r:id="rId3"/>
    <p:sldId id="1240" r:id="rId4"/>
    <p:sldId id="1248" r:id="rId5"/>
    <p:sldId id="1237" r:id="rId6"/>
    <p:sldId id="1249" r:id="rId7"/>
    <p:sldId id="1250" r:id="rId8"/>
    <p:sldId id="1293" r:id="rId9"/>
    <p:sldId id="1294" r:id="rId10"/>
    <p:sldId id="1295" r:id="rId11"/>
    <p:sldId id="1296" r:id="rId12"/>
    <p:sldId id="1297" r:id="rId13"/>
    <p:sldId id="1298"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46" autoAdjust="0"/>
    <p:restoredTop sz="88604" autoAdjust="0"/>
  </p:normalViewPr>
  <p:slideViewPr>
    <p:cSldViewPr>
      <p:cViewPr varScale="1">
        <p:scale>
          <a:sx n="124" d="100"/>
          <a:sy n="124" d="100"/>
        </p:scale>
        <p:origin x="2056"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10/9/22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93424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812797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894690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22671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148084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319209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491037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89135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072292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454929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319889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Timothy</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A letter to a Pastor</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For a church </a:t>
            </a:r>
            <a:r>
              <a:rPr lang="en-US" sz="4400" kern="0">
                <a:solidFill>
                  <a:srgbClr val="FFFF00"/>
                </a:solidFill>
                <a:latin typeface="+mn-lt"/>
                <a:ea typeface="+mn-ea"/>
                <a:cs typeface="+mn-cs"/>
              </a:rPr>
              <a:t>to know </a:t>
            </a: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262979"/>
          </a:xfrm>
          <a:prstGeom prst="rect">
            <a:avLst/>
          </a:prstGeom>
          <a:noFill/>
          <a:ln w="9525">
            <a:noFill/>
            <a:miter lim="800000"/>
            <a:headEnd/>
            <a:tailEnd/>
          </a:ln>
        </p:spPr>
        <p:txBody>
          <a:bodyPr wrap="square">
            <a:prstTxWarp prst="textNoShape">
              <a:avLst/>
            </a:prstTxWarp>
            <a:spAutoFit/>
          </a:bodyPr>
          <a:lstStyle/>
          <a:p>
            <a:r>
              <a:rPr lang="en-AU" sz="2400" b="1" baseline="30000" dirty="0">
                <a:solidFill>
                  <a:schemeClr val="bg1"/>
                </a:solidFill>
                <a:effectLst/>
                <a:latin typeface="Times New Roman" panose="02020603050405020304" pitchFamily="18" charset="0"/>
                <a:ea typeface="Times New Roman" panose="02020603050405020304" pitchFamily="18" charset="0"/>
              </a:rPr>
              <a:t>10 </a:t>
            </a:r>
            <a:r>
              <a:rPr lang="en-AU" sz="2400" dirty="0">
                <a:solidFill>
                  <a:schemeClr val="bg1"/>
                </a:solidFill>
                <a:effectLst/>
                <a:latin typeface="Times New Roman" panose="02020603050405020304" pitchFamily="18" charset="0"/>
                <a:ea typeface="Times New Roman" panose="02020603050405020304" pitchFamily="18" charset="0"/>
              </a:rPr>
              <a:t>You, however, have followed my teaching, my conduct, my aim in life, my faith, my patience, my love, my steadfastness, </a:t>
            </a:r>
            <a:r>
              <a:rPr lang="en-AU" sz="2400" b="1" baseline="30000" dirty="0">
                <a:solidFill>
                  <a:schemeClr val="bg1"/>
                </a:solidFill>
                <a:effectLst/>
                <a:latin typeface="Times New Roman" panose="02020603050405020304" pitchFamily="18" charset="0"/>
                <a:ea typeface="Times New Roman" panose="02020603050405020304" pitchFamily="18" charset="0"/>
              </a:rPr>
              <a:t>11 </a:t>
            </a:r>
            <a:r>
              <a:rPr lang="en-AU" sz="2400" dirty="0">
                <a:solidFill>
                  <a:schemeClr val="bg1"/>
                </a:solidFill>
                <a:effectLst/>
                <a:latin typeface="Times New Roman" panose="02020603050405020304" pitchFamily="18" charset="0"/>
                <a:ea typeface="Times New Roman" panose="02020603050405020304" pitchFamily="18" charset="0"/>
              </a:rPr>
              <a:t>my persecutions and sufferings that happened to me at Antioch, at Iconium, and at Lystra — which persecutions I endured;  yet from them all the Lord rescued me.  </a:t>
            </a:r>
            <a:r>
              <a:rPr lang="en-AU" sz="2400" b="1" baseline="30000" dirty="0">
                <a:solidFill>
                  <a:schemeClr val="bg1"/>
                </a:solidFill>
                <a:effectLst/>
                <a:latin typeface="Times New Roman" panose="02020603050405020304" pitchFamily="18" charset="0"/>
                <a:ea typeface="Times New Roman" panose="02020603050405020304" pitchFamily="18" charset="0"/>
              </a:rPr>
              <a:t>12 </a:t>
            </a:r>
            <a:r>
              <a:rPr lang="en-AU" sz="2400" dirty="0">
                <a:solidFill>
                  <a:schemeClr val="bg1"/>
                </a:solidFill>
                <a:effectLst/>
                <a:latin typeface="Times New Roman" panose="02020603050405020304" pitchFamily="18" charset="0"/>
                <a:ea typeface="Times New Roman" panose="02020603050405020304" pitchFamily="18" charset="0"/>
              </a:rPr>
              <a:t>Indeed, all who desire to live a godly life in Christ Jesus will be persecuted, </a:t>
            </a:r>
            <a:r>
              <a:rPr lang="en-AU" sz="2400" b="1" baseline="30000" dirty="0">
                <a:solidFill>
                  <a:schemeClr val="bg1"/>
                </a:solidFill>
                <a:effectLst/>
                <a:latin typeface="Times New Roman" panose="02020603050405020304" pitchFamily="18" charset="0"/>
                <a:ea typeface="Times New Roman" panose="02020603050405020304" pitchFamily="18" charset="0"/>
              </a:rPr>
              <a:t>13 </a:t>
            </a:r>
            <a:r>
              <a:rPr lang="en-AU" sz="2400" dirty="0">
                <a:solidFill>
                  <a:schemeClr val="bg1"/>
                </a:solidFill>
                <a:effectLst/>
                <a:latin typeface="Times New Roman" panose="02020603050405020304" pitchFamily="18" charset="0"/>
                <a:ea typeface="Times New Roman" panose="02020603050405020304" pitchFamily="18" charset="0"/>
              </a:rPr>
              <a:t>while evil people and impostors will go on from bad to worse, deceiving and being deceived.  </a:t>
            </a:r>
            <a:r>
              <a:rPr lang="en-AU" sz="2400" b="1" baseline="30000" dirty="0">
                <a:solidFill>
                  <a:schemeClr val="bg1"/>
                </a:solidFill>
                <a:effectLst/>
                <a:latin typeface="Times New Roman" panose="02020603050405020304" pitchFamily="18" charset="0"/>
                <a:ea typeface="Times New Roman" panose="02020603050405020304" pitchFamily="18" charset="0"/>
              </a:rPr>
              <a:t>14 </a:t>
            </a:r>
            <a:r>
              <a:rPr lang="en-AU" sz="2400" dirty="0">
                <a:solidFill>
                  <a:schemeClr val="bg1"/>
                </a:solidFill>
                <a:effectLst/>
                <a:latin typeface="Times New Roman" panose="02020603050405020304" pitchFamily="18" charset="0"/>
                <a:ea typeface="Times New Roman" panose="02020603050405020304" pitchFamily="18" charset="0"/>
              </a:rPr>
              <a:t>But as for you, continue in what you have learned and have firmly believed, knowing from whom you learned it </a:t>
            </a:r>
            <a:r>
              <a:rPr lang="en-AU" sz="2400" b="1" baseline="30000" dirty="0">
                <a:solidFill>
                  <a:schemeClr val="bg1"/>
                </a:solidFill>
                <a:effectLst/>
                <a:latin typeface="Times New Roman" panose="02020603050405020304" pitchFamily="18" charset="0"/>
                <a:ea typeface="Times New Roman" panose="02020603050405020304" pitchFamily="18" charset="0"/>
              </a:rPr>
              <a:t>15 </a:t>
            </a:r>
            <a:r>
              <a:rPr lang="en-AU" sz="2400" dirty="0">
                <a:solidFill>
                  <a:schemeClr val="bg1"/>
                </a:solidFill>
                <a:effectLst/>
                <a:latin typeface="Times New Roman" panose="02020603050405020304" pitchFamily="18" charset="0"/>
                <a:ea typeface="Times New Roman" panose="02020603050405020304" pitchFamily="18" charset="0"/>
              </a:rPr>
              <a:t>and how from childhood you have been acquainted with the sacred writings, which are able to make you wise for salvation through faith in Christ Jesus.  </a:t>
            </a:r>
            <a:r>
              <a:rPr lang="en-AU" sz="2400" b="1" baseline="30000" dirty="0">
                <a:solidFill>
                  <a:schemeClr val="bg1"/>
                </a:solidFill>
                <a:effectLst/>
                <a:latin typeface="Times New Roman" panose="02020603050405020304" pitchFamily="18" charset="0"/>
                <a:ea typeface="Times New Roman" panose="02020603050405020304" pitchFamily="18" charset="0"/>
              </a:rPr>
              <a:t>16 </a:t>
            </a:r>
            <a:r>
              <a:rPr lang="en-AU" sz="2400" dirty="0">
                <a:solidFill>
                  <a:schemeClr val="bg1"/>
                </a:solidFill>
                <a:effectLst/>
                <a:latin typeface="Times New Roman" panose="02020603050405020304" pitchFamily="18" charset="0"/>
                <a:ea typeface="Times New Roman" panose="02020603050405020304" pitchFamily="18" charset="0"/>
              </a:rPr>
              <a:t>All Scripture is breathed out by God and profitable for teaching, for reproof, for correction, and for training in righteousness, </a:t>
            </a:r>
            <a:r>
              <a:rPr lang="en-AU" sz="2400" b="1" baseline="30000" dirty="0">
                <a:solidFill>
                  <a:schemeClr val="bg1"/>
                </a:solidFill>
                <a:effectLst/>
                <a:latin typeface="Times New Roman" panose="02020603050405020304" pitchFamily="18" charset="0"/>
                <a:ea typeface="Times New Roman" panose="02020603050405020304" pitchFamily="18" charset="0"/>
              </a:rPr>
              <a:t>17 </a:t>
            </a:r>
            <a:r>
              <a:rPr lang="en-AU" sz="2400" dirty="0">
                <a:solidFill>
                  <a:schemeClr val="bg1"/>
                </a:solidFill>
                <a:effectLst/>
                <a:latin typeface="Times New Roman" panose="02020603050405020304" pitchFamily="18" charset="0"/>
                <a:ea typeface="Times New Roman" panose="02020603050405020304" pitchFamily="18" charset="0"/>
              </a:rPr>
              <a:t>that the man of God may be complete, equipped for every good work.</a:t>
            </a:r>
            <a:r>
              <a:rPr lang="en-AU" sz="2400" dirty="0">
                <a:solidFill>
                  <a:schemeClr val="bg1"/>
                </a:solidFill>
                <a:effectLst/>
              </a:rPr>
              <a:t>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920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401479"/>
          </a:xfrm>
          <a:prstGeom prst="rect">
            <a:avLst/>
          </a:prstGeom>
          <a:noFill/>
          <a:ln w="9525">
            <a:noFill/>
            <a:miter lim="800000"/>
            <a:headEnd/>
            <a:tailEnd/>
          </a:ln>
        </p:spPr>
        <p:txBody>
          <a:bodyPr wrap="square">
            <a:prstTxWarp prst="textNoShape">
              <a:avLst/>
            </a:prstTxWarp>
            <a:spAutoFit/>
          </a:bodyPr>
          <a:lstStyle/>
          <a:p>
            <a:r>
              <a:rPr lang="en-AU" sz="2300" b="1" dirty="0">
                <a:solidFill>
                  <a:schemeClr val="bg1"/>
                </a:solidFill>
                <a:effectLst/>
                <a:latin typeface="Times New Roman" panose="02020603050405020304" pitchFamily="18" charset="0"/>
                <a:ea typeface="Times New Roman" panose="02020603050405020304" pitchFamily="18" charset="0"/>
              </a:rPr>
              <a:t>4 </a:t>
            </a:r>
            <a:r>
              <a:rPr lang="en-AU" sz="2300" dirty="0">
                <a:solidFill>
                  <a:schemeClr val="bg1"/>
                </a:solidFill>
                <a:effectLst/>
                <a:latin typeface="Times New Roman" panose="02020603050405020304" pitchFamily="18" charset="0"/>
                <a:ea typeface="Times New Roman" panose="02020603050405020304" pitchFamily="18" charset="0"/>
              </a:rPr>
              <a:t>I charge you in the presence of God and of Christ Jesus, who is to judge the living and the dead, and by his appearing and his kingdom:  </a:t>
            </a:r>
            <a:r>
              <a:rPr lang="en-AU" sz="2300" b="1" baseline="30000" dirty="0">
                <a:solidFill>
                  <a:schemeClr val="bg1"/>
                </a:solidFill>
                <a:effectLst/>
                <a:latin typeface="Times New Roman" panose="02020603050405020304" pitchFamily="18" charset="0"/>
                <a:ea typeface="Times New Roman" panose="02020603050405020304" pitchFamily="18" charset="0"/>
              </a:rPr>
              <a:t>2 </a:t>
            </a:r>
            <a:r>
              <a:rPr lang="en-AU" sz="2300" dirty="0">
                <a:solidFill>
                  <a:schemeClr val="bg1"/>
                </a:solidFill>
                <a:effectLst/>
                <a:latin typeface="Times New Roman" panose="02020603050405020304" pitchFamily="18" charset="0"/>
                <a:ea typeface="Times New Roman" panose="02020603050405020304" pitchFamily="18" charset="0"/>
              </a:rPr>
              <a:t>preach the word; be ready in season and out of season; reprove, rebuke, and exhort, with complete patience and teaching.  </a:t>
            </a:r>
            <a:r>
              <a:rPr lang="en-AU" sz="2300" b="1" baseline="30000" dirty="0">
                <a:solidFill>
                  <a:schemeClr val="bg1"/>
                </a:solidFill>
                <a:effectLst/>
                <a:latin typeface="Times New Roman" panose="02020603050405020304" pitchFamily="18" charset="0"/>
                <a:ea typeface="Times New Roman" panose="02020603050405020304" pitchFamily="18" charset="0"/>
              </a:rPr>
              <a:t>3 </a:t>
            </a:r>
            <a:r>
              <a:rPr lang="en-AU" sz="2300" dirty="0">
                <a:solidFill>
                  <a:schemeClr val="bg1"/>
                </a:solidFill>
                <a:effectLst/>
                <a:latin typeface="Times New Roman" panose="02020603050405020304" pitchFamily="18" charset="0"/>
                <a:ea typeface="Times New Roman" panose="02020603050405020304" pitchFamily="18" charset="0"/>
              </a:rPr>
              <a:t>For the time is coming when people will not endure sound teaching, but having itching ears they will accumulate for themselves teachers to suit their own passions, </a:t>
            </a:r>
            <a:r>
              <a:rPr lang="en-AU" sz="2300" b="1" baseline="30000" dirty="0">
                <a:solidFill>
                  <a:schemeClr val="bg1"/>
                </a:solidFill>
                <a:effectLst/>
                <a:latin typeface="Times New Roman" panose="02020603050405020304" pitchFamily="18" charset="0"/>
                <a:ea typeface="Times New Roman" panose="02020603050405020304" pitchFamily="18" charset="0"/>
              </a:rPr>
              <a:t>4 </a:t>
            </a:r>
            <a:r>
              <a:rPr lang="en-AU" sz="2300" dirty="0">
                <a:solidFill>
                  <a:schemeClr val="bg1"/>
                </a:solidFill>
                <a:effectLst/>
                <a:latin typeface="Times New Roman" panose="02020603050405020304" pitchFamily="18" charset="0"/>
                <a:ea typeface="Times New Roman" panose="02020603050405020304" pitchFamily="18" charset="0"/>
              </a:rPr>
              <a:t>and will turn away from listening to the truth and wander off into myths.  </a:t>
            </a:r>
            <a:r>
              <a:rPr lang="en-AU" sz="2300" b="1" baseline="30000" dirty="0">
                <a:solidFill>
                  <a:schemeClr val="bg1"/>
                </a:solidFill>
                <a:effectLst/>
                <a:latin typeface="Times New Roman" panose="02020603050405020304" pitchFamily="18" charset="0"/>
                <a:ea typeface="Times New Roman" panose="02020603050405020304" pitchFamily="18" charset="0"/>
              </a:rPr>
              <a:t>5 </a:t>
            </a:r>
            <a:r>
              <a:rPr lang="en-AU" sz="2300" dirty="0">
                <a:solidFill>
                  <a:schemeClr val="bg1"/>
                </a:solidFill>
                <a:effectLst/>
                <a:latin typeface="Times New Roman" panose="02020603050405020304" pitchFamily="18" charset="0"/>
                <a:ea typeface="Times New Roman" panose="02020603050405020304" pitchFamily="18" charset="0"/>
              </a:rPr>
              <a:t>As for you, always be sober-minded, endure suffering, do the work of an evangelist, fulfill your ministry. </a:t>
            </a:r>
          </a:p>
          <a:p>
            <a:r>
              <a:rPr lang="en-AU" sz="2300" dirty="0">
                <a:solidFill>
                  <a:schemeClr val="bg1"/>
                </a:solidFill>
                <a:effectLst/>
                <a:latin typeface="Times New Roman" panose="02020603050405020304" pitchFamily="18" charset="0"/>
                <a:ea typeface="Times New Roman" panose="02020603050405020304" pitchFamily="18" charset="0"/>
              </a:rPr>
              <a:t> </a:t>
            </a:r>
          </a:p>
          <a:p>
            <a:r>
              <a:rPr lang="en-AU" sz="2300" b="1" baseline="30000" dirty="0">
                <a:solidFill>
                  <a:schemeClr val="bg1"/>
                </a:solidFill>
                <a:effectLst/>
                <a:latin typeface="Times New Roman" panose="02020603050405020304" pitchFamily="18" charset="0"/>
                <a:ea typeface="Times New Roman" panose="02020603050405020304" pitchFamily="18" charset="0"/>
              </a:rPr>
              <a:t>6 </a:t>
            </a:r>
            <a:r>
              <a:rPr lang="en-AU" sz="2300" dirty="0">
                <a:solidFill>
                  <a:schemeClr val="bg1"/>
                </a:solidFill>
                <a:effectLst/>
                <a:latin typeface="Times New Roman" panose="02020603050405020304" pitchFamily="18" charset="0"/>
                <a:ea typeface="Times New Roman" panose="02020603050405020304" pitchFamily="18" charset="0"/>
              </a:rPr>
              <a:t>For I am already being poured out as a drink offering, and the time of my departure has come.  </a:t>
            </a:r>
            <a:r>
              <a:rPr lang="en-AU" sz="2300" b="1" baseline="30000" dirty="0">
                <a:solidFill>
                  <a:schemeClr val="bg1"/>
                </a:solidFill>
                <a:effectLst/>
                <a:latin typeface="Times New Roman" panose="02020603050405020304" pitchFamily="18" charset="0"/>
                <a:ea typeface="Times New Roman" panose="02020603050405020304" pitchFamily="18" charset="0"/>
              </a:rPr>
              <a:t>7 </a:t>
            </a:r>
            <a:r>
              <a:rPr lang="en-AU" sz="2300" dirty="0">
                <a:solidFill>
                  <a:schemeClr val="bg1"/>
                </a:solidFill>
                <a:effectLst/>
                <a:latin typeface="Times New Roman" panose="02020603050405020304" pitchFamily="18" charset="0"/>
                <a:ea typeface="Times New Roman" panose="02020603050405020304" pitchFamily="18" charset="0"/>
              </a:rPr>
              <a:t>I have fought the good fight, I have finished the race, I have kept the faith.  </a:t>
            </a:r>
            <a:r>
              <a:rPr lang="en-AU" sz="2300" b="1" baseline="30000" dirty="0">
                <a:solidFill>
                  <a:schemeClr val="bg1"/>
                </a:solidFill>
                <a:effectLst/>
                <a:latin typeface="Times New Roman" panose="02020603050405020304" pitchFamily="18" charset="0"/>
                <a:ea typeface="Times New Roman" panose="02020603050405020304" pitchFamily="18" charset="0"/>
              </a:rPr>
              <a:t>8 </a:t>
            </a:r>
            <a:r>
              <a:rPr lang="en-AU" sz="2300" dirty="0">
                <a:solidFill>
                  <a:schemeClr val="bg1"/>
                </a:solidFill>
                <a:effectLst/>
                <a:latin typeface="Times New Roman" panose="02020603050405020304" pitchFamily="18" charset="0"/>
                <a:ea typeface="Times New Roman" panose="02020603050405020304" pitchFamily="18" charset="0"/>
              </a:rPr>
              <a:t>Henceforth there is laid up for me the crown of righteousness, which the Lord, the righteous judge, will award to me on that day, and not only to me but also to all who have loved his appearing.</a:t>
            </a:r>
            <a:r>
              <a:rPr lang="en-AU" sz="2300" dirty="0">
                <a:solidFill>
                  <a:schemeClr val="bg1"/>
                </a:solidFill>
                <a:effectLst/>
              </a:rPr>
              <a:t> </a:t>
            </a:r>
            <a:endParaRPr lang="en-AU" sz="23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432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32311"/>
          </a:xfrm>
          <a:prstGeom prst="rect">
            <a:avLst/>
          </a:prstGeom>
          <a:noFill/>
          <a:ln w="9525">
            <a:noFill/>
            <a:miter lim="800000"/>
            <a:headEnd/>
            <a:tailEnd/>
          </a:ln>
        </p:spPr>
        <p:txBody>
          <a:bodyPr wrap="square">
            <a:prstTxWarp prst="textNoShape">
              <a:avLst/>
            </a:prstTxWarp>
            <a:spAutoFit/>
          </a:bodyPr>
          <a:lstStyle/>
          <a:p>
            <a:r>
              <a:rPr lang="en-AU" sz="2400" b="1" baseline="30000" dirty="0">
                <a:solidFill>
                  <a:schemeClr val="bg1"/>
                </a:solidFill>
                <a:effectLst/>
                <a:latin typeface="Times New Roman" panose="02020603050405020304" pitchFamily="18" charset="0"/>
                <a:ea typeface="Times New Roman" panose="02020603050405020304" pitchFamily="18" charset="0"/>
              </a:rPr>
              <a:t>9 </a:t>
            </a:r>
            <a:r>
              <a:rPr lang="en-AU" sz="2400" dirty="0">
                <a:solidFill>
                  <a:schemeClr val="bg1"/>
                </a:solidFill>
                <a:effectLst/>
                <a:latin typeface="Times New Roman" panose="02020603050405020304" pitchFamily="18" charset="0"/>
                <a:ea typeface="Times New Roman" panose="02020603050405020304" pitchFamily="18" charset="0"/>
              </a:rPr>
              <a:t>Do your best to come to me soon.  </a:t>
            </a:r>
            <a:r>
              <a:rPr lang="en-AU" sz="2400" b="1" baseline="30000" dirty="0">
                <a:solidFill>
                  <a:schemeClr val="bg1"/>
                </a:solidFill>
                <a:effectLst/>
                <a:latin typeface="Times New Roman" panose="02020603050405020304" pitchFamily="18" charset="0"/>
                <a:ea typeface="Times New Roman" panose="02020603050405020304" pitchFamily="18" charset="0"/>
              </a:rPr>
              <a:t>10 </a:t>
            </a:r>
            <a:r>
              <a:rPr lang="en-AU" sz="2400" dirty="0">
                <a:solidFill>
                  <a:schemeClr val="bg1"/>
                </a:solidFill>
                <a:effectLst/>
                <a:latin typeface="Times New Roman" panose="02020603050405020304" pitchFamily="18" charset="0"/>
                <a:ea typeface="Times New Roman" panose="02020603050405020304" pitchFamily="18" charset="0"/>
              </a:rPr>
              <a:t>For Demas, in love with this present world, has deserted me and gone to Thessalonica.  </a:t>
            </a:r>
            <a:r>
              <a:rPr lang="en-AU" sz="2400" dirty="0" err="1">
                <a:solidFill>
                  <a:schemeClr val="bg1"/>
                </a:solidFill>
                <a:effectLst/>
                <a:latin typeface="Times New Roman" panose="02020603050405020304" pitchFamily="18" charset="0"/>
                <a:ea typeface="Times New Roman" panose="02020603050405020304" pitchFamily="18" charset="0"/>
              </a:rPr>
              <a:t>Crescens</a:t>
            </a:r>
            <a:r>
              <a:rPr lang="en-AU" sz="2400" dirty="0">
                <a:solidFill>
                  <a:schemeClr val="bg1"/>
                </a:solidFill>
                <a:effectLst/>
                <a:latin typeface="Times New Roman" panose="02020603050405020304" pitchFamily="18" charset="0"/>
                <a:ea typeface="Times New Roman" panose="02020603050405020304" pitchFamily="18" charset="0"/>
              </a:rPr>
              <a:t> has gone to Galatia, Titus to Dalmatia.  </a:t>
            </a:r>
            <a:r>
              <a:rPr lang="en-AU" sz="2400" b="1" baseline="30000" dirty="0">
                <a:solidFill>
                  <a:schemeClr val="bg1"/>
                </a:solidFill>
                <a:effectLst/>
                <a:latin typeface="Times New Roman" panose="02020603050405020304" pitchFamily="18" charset="0"/>
                <a:ea typeface="Times New Roman" panose="02020603050405020304" pitchFamily="18" charset="0"/>
              </a:rPr>
              <a:t>11 </a:t>
            </a:r>
            <a:r>
              <a:rPr lang="en-AU" sz="2400" dirty="0">
                <a:solidFill>
                  <a:schemeClr val="bg1"/>
                </a:solidFill>
                <a:effectLst/>
                <a:latin typeface="Times New Roman" panose="02020603050405020304" pitchFamily="18" charset="0"/>
                <a:ea typeface="Times New Roman" panose="02020603050405020304" pitchFamily="18" charset="0"/>
              </a:rPr>
              <a:t>Luke alone is with me. Get Mark and bring him with you, for he is very useful to me for ministry.  </a:t>
            </a:r>
            <a:r>
              <a:rPr lang="en-AU" sz="2400" b="1" baseline="30000" dirty="0">
                <a:solidFill>
                  <a:schemeClr val="bg1"/>
                </a:solidFill>
                <a:effectLst/>
                <a:latin typeface="Times New Roman" panose="02020603050405020304" pitchFamily="18" charset="0"/>
                <a:ea typeface="Times New Roman" panose="02020603050405020304" pitchFamily="18" charset="0"/>
              </a:rPr>
              <a:t>12 </a:t>
            </a:r>
            <a:r>
              <a:rPr lang="en-AU" sz="2400" dirty="0">
                <a:solidFill>
                  <a:schemeClr val="bg1"/>
                </a:solidFill>
                <a:effectLst/>
                <a:latin typeface="Times New Roman" panose="02020603050405020304" pitchFamily="18" charset="0"/>
                <a:ea typeface="Times New Roman" panose="02020603050405020304" pitchFamily="18" charset="0"/>
              </a:rPr>
              <a:t>Tychicus I have sent to Ephesus.  </a:t>
            </a:r>
            <a:r>
              <a:rPr lang="en-AU" sz="2400" b="1" baseline="30000" dirty="0">
                <a:solidFill>
                  <a:schemeClr val="bg1"/>
                </a:solidFill>
                <a:effectLst/>
                <a:latin typeface="Times New Roman" panose="02020603050405020304" pitchFamily="18" charset="0"/>
                <a:ea typeface="Times New Roman" panose="02020603050405020304" pitchFamily="18" charset="0"/>
              </a:rPr>
              <a:t>13 </a:t>
            </a:r>
            <a:r>
              <a:rPr lang="en-AU" sz="2400" dirty="0">
                <a:solidFill>
                  <a:schemeClr val="bg1"/>
                </a:solidFill>
                <a:effectLst/>
                <a:latin typeface="Times New Roman" panose="02020603050405020304" pitchFamily="18" charset="0"/>
                <a:ea typeface="Times New Roman" panose="02020603050405020304" pitchFamily="18" charset="0"/>
              </a:rPr>
              <a:t>When you come, bring the cloak that I left with Carpus at Troas, also the books, and above all the parchments.  </a:t>
            </a:r>
            <a:r>
              <a:rPr lang="en-AU" sz="2400" b="1" baseline="30000" dirty="0">
                <a:solidFill>
                  <a:schemeClr val="bg1"/>
                </a:solidFill>
                <a:effectLst/>
                <a:latin typeface="Times New Roman" panose="02020603050405020304" pitchFamily="18" charset="0"/>
                <a:ea typeface="Times New Roman" panose="02020603050405020304" pitchFamily="18" charset="0"/>
              </a:rPr>
              <a:t>14 </a:t>
            </a:r>
            <a:r>
              <a:rPr lang="en-AU" sz="2400" dirty="0">
                <a:solidFill>
                  <a:schemeClr val="bg1"/>
                </a:solidFill>
                <a:effectLst/>
                <a:latin typeface="Times New Roman" panose="02020603050405020304" pitchFamily="18" charset="0"/>
                <a:ea typeface="Times New Roman" panose="02020603050405020304" pitchFamily="18" charset="0"/>
              </a:rPr>
              <a:t>Alexander the coppersmith did me great harm;  the Lord will repay him according to his deeds.  </a:t>
            </a:r>
            <a:r>
              <a:rPr lang="en-AU" sz="2400" b="1" baseline="30000" dirty="0">
                <a:solidFill>
                  <a:schemeClr val="bg1"/>
                </a:solidFill>
                <a:effectLst/>
                <a:latin typeface="Times New Roman" panose="02020603050405020304" pitchFamily="18" charset="0"/>
                <a:ea typeface="Times New Roman" panose="02020603050405020304" pitchFamily="18" charset="0"/>
              </a:rPr>
              <a:t>15 </a:t>
            </a:r>
            <a:r>
              <a:rPr lang="en-AU" sz="2400" dirty="0">
                <a:solidFill>
                  <a:schemeClr val="bg1"/>
                </a:solidFill>
                <a:effectLst/>
                <a:latin typeface="Times New Roman" panose="02020603050405020304" pitchFamily="18" charset="0"/>
                <a:ea typeface="Times New Roman" panose="02020603050405020304" pitchFamily="18" charset="0"/>
              </a:rPr>
              <a:t>Beware of him yourself, for he strongly opposed our message.  </a:t>
            </a:r>
            <a:r>
              <a:rPr lang="en-AU" sz="2400" b="1" baseline="30000" dirty="0">
                <a:solidFill>
                  <a:schemeClr val="bg1"/>
                </a:solidFill>
                <a:effectLst/>
                <a:latin typeface="Times New Roman" panose="02020603050405020304" pitchFamily="18" charset="0"/>
                <a:ea typeface="Times New Roman" panose="02020603050405020304" pitchFamily="18" charset="0"/>
              </a:rPr>
              <a:t>16 </a:t>
            </a:r>
            <a:r>
              <a:rPr lang="en-AU" sz="2400" dirty="0">
                <a:solidFill>
                  <a:schemeClr val="bg1"/>
                </a:solidFill>
                <a:effectLst/>
                <a:latin typeface="Times New Roman" panose="02020603050405020304" pitchFamily="18" charset="0"/>
                <a:ea typeface="Times New Roman" panose="02020603050405020304" pitchFamily="18" charset="0"/>
              </a:rPr>
              <a:t>At my first defence no one came to stand by me, but all deserted me.  May it not be charged against them!  </a:t>
            </a:r>
            <a:r>
              <a:rPr lang="en-AU" sz="2400" b="1" baseline="30000" dirty="0">
                <a:solidFill>
                  <a:schemeClr val="bg1"/>
                </a:solidFill>
                <a:effectLst/>
                <a:latin typeface="Times New Roman" panose="02020603050405020304" pitchFamily="18" charset="0"/>
                <a:ea typeface="Times New Roman" panose="02020603050405020304" pitchFamily="18" charset="0"/>
              </a:rPr>
              <a:t>17 </a:t>
            </a:r>
            <a:r>
              <a:rPr lang="en-AU" sz="2400" dirty="0">
                <a:solidFill>
                  <a:schemeClr val="bg1"/>
                </a:solidFill>
                <a:effectLst/>
                <a:latin typeface="Times New Roman" panose="02020603050405020304" pitchFamily="18" charset="0"/>
                <a:ea typeface="Times New Roman" panose="02020603050405020304" pitchFamily="18" charset="0"/>
              </a:rPr>
              <a:t>But the Lord stood by me and strengthened me, so that through me the message might be fully proclaimed and all the Gentiles might hear it.  So I was rescued from the lion’s mouth.  </a:t>
            </a:r>
            <a:r>
              <a:rPr lang="en-AU" sz="2400" b="1" baseline="30000" dirty="0">
                <a:solidFill>
                  <a:schemeClr val="bg1"/>
                </a:solidFill>
                <a:effectLst/>
                <a:latin typeface="Times New Roman" panose="02020603050405020304" pitchFamily="18" charset="0"/>
                <a:ea typeface="Times New Roman" panose="02020603050405020304" pitchFamily="18" charset="0"/>
              </a:rPr>
              <a:t>18 </a:t>
            </a:r>
            <a:r>
              <a:rPr lang="en-AU" sz="2400" dirty="0">
                <a:solidFill>
                  <a:schemeClr val="bg1"/>
                </a:solidFill>
                <a:effectLst/>
                <a:latin typeface="Times New Roman" panose="02020603050405020304" pitchFamily="18" charset="0"/>
                <a:ea typeface="Times New Roman" panose="02020603050405020304" pitchFamily="18" charset="0"/>
              </a:rPr>
              <a:t>The Lord will rescue me from every evil deed and bring me safely into his heavenly kingdom.  To him be the glory forever and ever.  Amen.</a:t>
            </a:r>
            <a:r>
              <a:rPr lang="en-AU" sz="2400" dirty="0">
                <a:solidFill>
                  <a:schemeClr val="bg1"/>
                </a:solidFill>
                <a:effectLst/>
              </a:rPr>
              <a:t>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539430"/>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effectLst/>
                <a:latin typeface="Times New Roman" panose="02020603050405020304" pitchFamily="18" charset="0"/>
                <a:ea typeface="Times New Roman" panose="02020603050405020304" pitchFamily="18" charset="0"/>
              </a:rPr>
              <a:t>19 </a:t>
            </a:r>
            <a:r>
              <a:rPr lang="en-AU" sz="2800" dirty="0">
                <a:solidFill>
                  <a:schemeClr val="bg1"/>
                </a:solidFill>
                <a:effectLst/>
                <a:latin typeface="Times New Roman" panose="02020603050405020304" pitchFamily="18" charset="0"/>
                <a:ea typeface="Times New Roman" panose="02020603050405020304" pitchFamily="18" charset="0"/>
              </a:rPr>
              <a:t>Greet Prisca and Aquila, and the household of Onesiphorus.  </a:t>
            </a:r>
            <a:r>
              <a:rPr lang="en-AU" sz="2800" b="1" baseline="30000" dirty="0">
                <a:solidFill>
                  <a:schemeClr val="bg1"/>
                </a:solidFill>
                <a:effectLst/>
                <a:latin typeface="Times New Roman" panose="02020603050405020304" pitchFamily="18" charset="0"/>
                <a:ea typeface="Times New Roman" panose="02020603050405020304" pitchFamily="18" charset="0"/>
              </a:rPr>
              <a:t>20 </a:t>
            </a:r>
            <a:r>
              <a:rPr lang="en-AU" sz="2800" dirty="0">
                <a:solidFill>
                  <a:schemeClr val="bg1"/>
                </a:solidFill>
                <a:effectLst/>
                <a:latin typeface="Times New Roman" panose="02020603050405020304" pitchFamily="18" charset="0"/>
                <a:ea typeface="Times New Roman" panose="02020603050405020304" pitchFamily="18" charset="0"/>
              </a:rPr>
              <a:t>Erastus remained at Corinth, and I left </a:t>
            </a:r>
            <a:r>
              <a:rPr lang="en-AU" sz="2800" dirty="0" err="1">
                <a:solidFill>
                  <a:schemeClr val="bg1"/>
                </a:solidFill>
                <a:effectLst/>
                <a:latin typeface="Times New Roman" panose="02020603050405020304" pitchFamily="18" charset="0"/>
                <a:ea typeface="Times New Roman" panose="02020603050405020304" pitchFamily="18" charset="0"/>
              </a:rPr>
              <a:t>Trophimus</a:t>
            </a:r>
            <a:r>
              <a:rPr lang="en-AU" sz="2800" dirty="0">
                <a:solidFill>
                  <a:schemeClr val="bg1"/>
                </a:solidFill>
                <a:effectLst/>
                <a:latin typeface="Times New Roman" panose="02020603050405020304" pitchFamily="18" charset="0"/>
                <a:ea typeface="Times New Roman" panose="02020603050405020304" pitchFamily="18" charset="0"/>
              </a:rPr>
              <a:t>, who was ill, at Miletus.  </a:t>
            </a:r>
            <a:r>
              <a:rPr lang="en-AU" sz="2800" b="1" baseline="30000" dirty="0">
                <a:solidFill>
                  <a:schemeClr val="bg1"/>
                </a:solidFill>
                <a:effectLst/>
                <a:latin typeface="Times New Roman" panose="02020603050405020304" pitchFamily="18" charset="0"/>
                <a:ea typeface="Times New Roman" panose="02020603050405020304" pitchFamily="18" charset="0"/>
              </a:rPr>
              <a:t>21 </a:t>
            </a:r>
            <a:r>
              <a:rPr lang="en-AU" sz="2800" dirty="0">
                <a:solidFill>
                  <a:schemeClr val="bg1"/>
                </a:solidFill>
                <a:effectLst/>
                <a:latin typeface="Times New Roman" panose="02020603050405020304" pitchFamily="18" charset="0"/>
                <a:ea typeface="Times New Roman" panose="02020603050405020304" pitchFamily="18" charset="0"/>
              </a:rPr>
              <a:t>Do your best to come before winter.  </a:t>
            </a:r>
            <a:r>
              <a:rPr lang="en-AU" sz="2800" dirty="0" err="1">
                <a:solidFill>
                  <a:schemeClr val="bg1"/>
                </a:solidFill>
                <a:effectLst/>
                <a:latin typeface="Times New Roman" panose="02020603050405020304" pitchFamily="18" charset="0"/>
                <a:ea typeface="Times New Roman" panose="02020603050405020304" pitchFamily="18" charset="0"/>
              </a:rPr>
              <a:t>Eubulus</a:t>
            </a:r>
            <a:r>
              <a:rPr lang="en-AU" sz="2800" dirty="0">
                <a:solidFill>
                  <a:schemeClr val="bg1"/>
                </a:solidFill>
                <a:effectLst/>
                <a:latin typeface="Times New Roman" panose="02020603050405020304" pitchFamily="18" charset="0"/>
                <a:ea typeface="Times New Roman" panose="02020603050405020304" pitchFamily="18" charset="0"/>
              </a:rPr>
              <a:t> sends greetings to you, as do </a:t>
            </a:r>
            <a:r>
              <a:rPr lang="en-AU" sz="2800" dirty="0" err="1">
                <a:solidFill>
                  <a:schemeClr val="bg1"/>
                </a:solidFill>
                <a:effectLst/>
                <a:latin typeface="Times New Roman" panose="02020603050405020304" pitchFamily="18" charset="0"/>
                <a:ea typeface="Times New Roman" panose="02020603050405020304" pitchFamily="18" charset="0"/>
              </a:rPr>
              <a:t>Pudens</a:t>
            </a:r>
            <a:r>
              <a:rPr lang="en-AU" sz="2800" dirty="0">
                <a:solidFill>
                  <a:schemeClr val="bg1"/>
                </a:solidFill>
                <a:effectLst/>
                <a:latin typeface="Times New Roman" panose="02020603050405020304" pitchFamily="18" charset="0"/>
                <a:ea typeface="Times New Roman" panose="02020603050405020304" pitchFamily="18" charset="0"/>
              </a:rPr>
              <a:t> and Linus and Claudia and all the brothers.  </a:t>
            </a:r>
          </a:p>
          <a:p>
            <a:pPr indent="152400"/>
            <a:r>
              <a:rPr lang="en-AU" sz="2800" dirty="0">
                <a:solidFill>
                  <a:schemeClr val="bg1"/>
                </a:solidFill>
                <a:effectLst/>
                <a:latin typeface="Times New Roman" panose="02020603050405020304" pitchFamily="18" charset="0"/>
                <a:ea typeface="Times New Roman" panose="02020603050405020304" pitchFamily="18" charset="0"/>
              </a:rPr>
              <a:t> </a:t>
            </a:r>
          </a:p>
          <a:p>
            <a:pPr indent="152400"/>
            <a:r>
              <a:rPr lang="en-AU" sz="2800" b="1" baseline="30000" dirty="0">
                <a:solidFill>
                  <a:schemeClr val="bg1"/>
                </a:solidFill>
                <a:effectLst/>
                <a:latin typeface="Times New Roman" panose="02020603050405020304" pitchFamily="18" charset="0"/>
                <a:ea typeface="Times New Roman" panose="02020603050405020304" pitchFamily="18" charset="0"/>
              </a:rPr>
              <a:t>22 </a:t>
            </a:r>
            <a:r>
              <a:rPr lang="en-AU" sz="2800" dirty="0">
                <a:solidFill>
                  <a:schemeClr val="bg1"/>
                </a:solidFill>
                <a:effectLst/>
                <a:latin typeface="Times New Roman" panose="02020603050405020304" pitchFamily="18" charset="0"/>
                <a:ea typeface="Times New Roman" panose="02020603050405020304" pitchFamily="18" charset="0"/>
              </a:rPr>
              <a:t>The Lord be with your spirit.  Grace be with you. </a:t>
            </a:r>
          </a:p>
          <a:p>
            <a:r>
              <a:rPr lang="en-AU" sz="2800" dirty="0">
                <a:solidFill>
                  <a:schemeClr val="bg1"/>
                </a:solidFill>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63807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262979"/>
          </a:xfrm>
          <a:prstGeom prst="rect">
            <a:avLst/>
          </a:prstGeom>
          <a:noFill/>
          <a:ln w="9525">
            <a:noFill/>
            <a:miter lim="800000"/>
            <a:headEnd/>
            <a:tailEnd/>
          </a:ln>
        </p:spPr>
        <p:txBody>
          <a:bodyPr wrap="square">
            <a:prstTxWarp prst="textNoShape">
              <a:avLst/>
            </a:prstTxWarp>
            <a:spAutoFit/>
          </a:bodyPr>
          <a:lstStyle/>
          <a:p>
            <a:r>
              <a:rPr lang="en-AU" sz="2400" b="1" dirty="0">
                <a:solidFill>
                  <a:schemeClr val="bg1"/>
                </a:solidFill>
                <a:effectLst/>
                <a:latin typeface="Times New Roman" panose="02020603050405020304" pitchFamily="18" charset="0"/>
                <a:ea typeface="Times New Roman" panose="02020603050405020304" pitchFamily="18" charset="0"/>
              </a:rPr>
              <a:t>1 </a:t>
            </a:r>
            <a:r>
              <a:rPr lang="en-AU" sz="2400" dirty="0">
                <a:solidFill>
                  <a:schemeClr val="bg1"/>
                </a:solidFill>
                <a:effectLst/>
                <a:latin typeface="Times New Roman" panose="02020603050405020304" pitchFamily="18" charset="0"/>
                <a:ea typeface="Times New Roman" panose="02020603050405020304" pitchFamily="18" charset="0"/>
              </a:rPr>
              <a:t>Paul, an apostle of Christ Jesus by the will of God according to the promise of the life that is in Christ Jesus, </a:t>
            </a:r>
          </a:p>
          <a:p>
            <a:pPr indent="152400"/>
            <a:r>
              <a:rPr lang="en-AU" sz="2400" b="1" baseline="30000" dirty="0">
                <a:solidFill>
                  <a:schemeClr val="bg1"/>
                </a:solidFill>
                <a:effectLst/>
                <a:latin typeface="Times New Roman" panose="02020603050405020304" pitchFamily="18" charset="0"/>
                <a:ea typeface="Times New Roman" panose="02020603050405020304" pitchFamily="18" charset="0"/>
              </a:rPr>
              <a:t>2 </a:t>
            </a:r>
            <a:r>
              <a:rPr lang="en-AU" sz="2400" dirty="0">
                <a:solidFill>
                  <a:schemeClr val="bg1"/>
                </a:solidFill>
                <a:effectLst/>
                <a:latin typeface="Times New Roman" panose="02020603050405020304" pitchFamily="18" charset="0"/>
                <a:ea typeface="Times New Roman" panose="02020603050405020304" pitchFamily="18" charset="0"/>
              </a:rPr>
              <a:t>To Timothy, my beloved child: </a:t>
            </a:r>
          </a:p>
          <a:p>
            <a:pPr indent="152400"/>
            <a:r>
              <a:rPr lang="en-AU" sz="2400" dirty="0">
                <a:solidFill>
                  <a:schemeClr val="bg1"/>
                </a:solidFill>
                <a:effectLst/>
                <a:latin typeface="Times New Roman" panose="02020603050405020304" pitchFamily="18" charset="0"/>
                <a:ea typeface="Times New Roman" panose="02020603050405020304" pitchFamily="18" charset="0"/>
              </a:rPr>
              <a:t>Grace, mercy, and peace from God the Father and Christ Jesus our Lord. </a:t>
            </a:r>
          </a:p>
          <a:p>
            <a:pPr indent="152400"/>
            <a:r>
              <a:rPr lang="en-AU" sz="2400" dirty="0">
                <a:solidFill>
                  <a:schemeClr val="bg1"/>
                </a:solidFill>
                <a:effectLst/>
                <a:latin typeface="Times New Roman" panose="02020603050405020304" pitchFamily="18" charset="0"/>
                <a:ea typeface="Times New Roman" panose="02020603050405020304" pitchFamily="18" charset="0"/>
              </a:rPr>
              <a:t> </a:t>
            </a:r>
            <a:r>
              <a:rPr lang="en-AU" sz="2400" b="1" dirty="0">
                <a:solidFill>
                  <a:schemeClr val="bg1"/>
                </a:solidFill>
                <a:effectLst/>
                <a:latin typeface="Times New Roman" panose="02020603050405020304" pitchFamily="18" charset="0"/>
                <a:ea typeface="Times New Roman" panose="02020603050405020304" pitchFamily="18" charset="0"/>
              </a:rPr>
              <a:t> </a:t>
            </a:r>
            <a:endParaRPr lang="en-AU" sz="2400" dirty="0">
              <a:solidFill>
                <a:schemeClr val="bg1"/>
              </a:solidFill>
              <a:effectLst/>
              <a:latin typeface="Times New Roman" panose="02020603050405020304" pitchFamily="18" charset="0"/>
              <a:ea typeface="Times New Roman" panose="02020603050405020304" pitchFamily="18" charset="0"/>
            </a:endParaRPr>
          </a:p>
          <a:p>
            <a:pPr indent="152400"/>
            <a:r>
              <a:rPr lang="en-AU" sz="2400" b="1" baseline="30000" dirty="0">
                <a:solidFill>
                  <a:schemeClr val="bg1"/>
                </a:solidFill>
                <a:effectLst/>
                <a:latin typeface="Times New Roman" panose="02020603050405020304" pitchFamily="18" charset="0"/>
                <a:ea typeface="Times New Roman" panose="02020603050405020304" pitchFamily="18" charset="0"/>
              </a:rPr>
              <a:t>3 </a:t>
            </a:r>
            <a:r>
              <a:rPr lang="en-AU" sz="2400" dirty="0">
                <a:solidFill>
                  <a:schemeClr val="bg1"/>
                </a:solidFill>
                <a:effectLst/>
                <a:latin typeface="Times New Roman" panose="02020603050405020304" pitchFamily="18" charset="0"/>
                <a:ea typeface="Times New Roman" panose="02020603050405020304" pitchFamily="18" charset="0"/>
              </a:rPr>
              <a:t>I thank God whom I serve, as did my ancestors, with a clear conscience, as I remember you constantly in my prayers night and day.  </a:t>
            </a:r>
            <a:r>
              <a:rPr lang="en-AU" sz="2400" b="1" baseline="30000" dirty="0">
                <a:solidFill>
                  <a:schemeClr val="bg1"/>
                </a:solidFill>
                <a:effectLst/>
                <a:latin typeface="Times New Roman" panose="02020603050405020304" pitchFamily="18" charset="0"/>
                <a:ea typeface="Times New Roman" panose="02020603050405020304" pitchFamily="18" charset="0"/>
              </a:rPr>
              <a:t>4 </a:t>
            </a:r>
            <a:r>
              <a:rPr lang="en-AU" sz="2400" dirty="0">
                <a:solidFill>
                  <a:schemeClr val="bg1"/>
                </a:solidFill>
                <a:effectLst/>
                <a:latin typeface="Times New Roman" panose="02020603050405020304" pitchFamily="18" charset="0"/>
                <a:ea typeface="Times New Roman" panose="02020603050405020304" pitchFamily="18" charset="0"/>
              </a:rPr>
              <a:t>As I remember your tears, I long to see you, that I may be filled with joy.  </a:t>
            </a:r>
            <a:r>
              <a:rPr lang="en-AU" sz="2400" b="1" baseline="30000" dirty="0">
                <a:solidFill>
                  <a:schemeClr val="bg1"/>
                </a:solidFill>
                <a:effectLst/>
                <a:latin typeface="Times New Roman" panose="02020603050405020304" pitchFamily="18" charset="0"/>
                <a:ea typeface="Times New Roman" panose="02020603050405020304" pitchFamily="18" charset="0"/>
              </a:rPr>
              <a:t>5 </a:t>
            </a:r>
            <a:r>
              <a:rPr lang="en-AU" sz="2400" dirty="0">
                <a:solidFill>
                  <a:schemeClr val="bg1"/>
                </a:solidFill>
                <a:effectLst/>
                <a:latin typeface="Times New Roman" panose="02020603050405020304" pitchFamily="18" charset="0"/>
                <a:ea typeface="Times New Roman" panose="02020603050405020304" pitchFamily="18" charset="0"/>
              </a:rPr>
              <a:t>I am reminded of your sincere faith, a faith that dwelt first in your grandmother Lois and your mother Eunice and now, I am sure, dwells in you as well.  </a:t>
            </a:r>
            <a:r>
              <a:rPr lang="en-AU" sz="2400" b="1" baseline="30000" dirty="0">
                <a:solidFill>
                  <a:schemeClr val="bg1"/>
                </a:solidFill>
                <a:effectLst/>
                <a:latin typeface="Times New Roman" panose="02020603050405020304" pitchFamily="18" charset="0"/>
                <a:ea typeface="Times New Roman" panose="02020603050405020304" pitchFamily="18" charset="0"/>
              </a:rPr>
              <a:t>6 </a:t>
            </a:r>
            <a:r>
              <a:rPr lang="en-AU" sz="2400" dirty="0">
                <a:solidFill>
                  <a:schemeClr val="bg1"/>
                </a:solidFill>
                <a:effectLst/>
                <a:latin typeface="Times New Roman" panose="02020603050405020304" pitchFamily="18" charset="0"/>
                <a:ea typeface="Times New Roman" panose="02020603050405020304" pitchFamily="18" charset="0"/>
              </a:rPr>
              <a:t>For this reason I remind you to fan into flame the gift of God, which is in you through the laying on of my hands, </a:t>
            </a:r>
            <a:r>
              <a:rPr lang="en-AU" sz="2400" b="1" baseline="30000" dirty="0">
                <a:solidFill>
                  <a:schemeClr val="bg1"/>
                </a:solidFill>
                <a:effectLst/>
                <a:latin typeface="Times New Roman" panose="02020603050405020304" pitchFamily="18" charset="0"/>
                <a:ea typeface="Times New Roman" panose="02020603050405020304" pitchFamily="18" charset="0"/>
              </a:rPr>
              <a:t>7 </a:t>
            </a:r>
            <a:r>
              <a:rPr lang="en-AU" sz="2400" dirty="0">
                <a:solidFill>
                  <a:schemeClr val="bg1"/>
                </a:solidFill>
                <a:effectLst/>
                <a:latin typeface="Times New Roman" panose="02020603050405020304" pitchFamily="18" charset="0"/>
                <a:ea typeface="Times New Roman" panose="02020603050405020304" pitchFamily="18" charset="0"/>
              </a:rPr>
              <a:t>for God gave us a spirit not of fear but of power and love and self-control. </a:t>
            </a:r>
          </a:p>
        </p:txBody>
      </p:sp>
    </p:spTree>
    <p:extLst>
      <p:ext uri="{BB962C8B-B14F-4D97-AF65-F5344CB8AC3E}">
        <p14:creationId xmlns:p14="http://schemas.microsoft.com/office/powerpoint/2010/main" val="329427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262979"/>
          </a:xfrm>
          <a:prstGeom prst="rect">
            <a:avLst/>
          </a:prstGeom>
          <a:noFill/>
          <a:ln w="9525">
            <a:noFill/>
            <a:miter lim="800000"/>
            <a:headEnd/>
            <a:tailEnd/>
          </a:ln>
        </p:spPr>
        <p:txBody>
          <a:bodyPr wrap="square">
            <a:prstTxWarp prst="textNoShape">
              <a:avLst/>
            </a:prstTxWarp>
            <a:spAutoFit/>
          </a:bodyPr>
          <a:lstStyle/>
          <a:p>
            <a:r>
              <a:rPr lang="en-AU" sz="2400" b="1" baseline="30000" dirty="0">
                <a:solidFill>
                  <a:schemeClr val="bg1"/>
                </a:solidFill>
                <a:effectLst/>
                <a:latin typeface="Times New Roman" panose="02020603050405020304" pitchFamily="18" charset="0"/>
                <a:ea typeface="Times New Roman" panose="02020603050405020304" pitchFamily="18" charset="0"/>
              </a:rPr>
              <a:t>8 </a:t>
            </a:r>
            <a:r>
              <a:rPr lang="en-AU" sz="2400" dirty="0">
                <a:solidFill>
                  <a:schemeClr val="bg1"/>
                </a:solidFill>
                <a:effectLst/>
                <a:latin typeface="Times New Roman" panose="02020603050405020304" pitchFamily="18" charset="0"/>
                <a:ea typeface="Times New Roman" panose="02020603050405020304" pitchFamily="18" charset="0"/>
              </a:rPr>
              <a:t>Therefore do not be ashamed of the testimony about our Lord, nor of me his prisoner, but share in suffering for the gospel by the power of God, </a:t>
            </a:r>
            <a:r>
              <a:rPr lang="en-AU" sz="2400" b="1" baseline="30000" dirty="0">
                <a:solidFill>
                  <a:schemeClr val="bg1"/>
                </a:solidFill>
                <a:effectLst/>
                <a:latin typeface="Times New Roman" panose="02020603050405020304" pitchFamily="18" charset="0"/>
                <a:ea typeface="Times New Roman" panose="02020603050405020304" pitchFamily="18" charset="0"/>
              </a:rPr>
              <a:t>9 </a:t>
            </a:r>
            <a:r>
              <a:rPr lang="en-AU" sz="2400" dirty="0">
                <a:solidFill>
                  <a:schemeClr val="bg1"/>
                </a:solidFill>
                <a:effectLst/>
                <a:latin typeface="Times New Roman" panose="02020603050405020304" pitchFamily="18" charset="0"/>
                <a:ea typeface="Times New Roman" panose="02020603050405020304" pitchFamily="18" charset="0"/>
              </a:rPr>
              <a:t>who saved us and called us to a holy calling, not because of our works but because of his own purpose and grace, which he gave us in Christ Jesus before the ages began, </a:t>
            </a:r>
            <a:r>
              <a:rPr lang="en-AU" sz="2400" b="1" baseline="30000" dirty="0">
                <a:solidFill>
                  <a:schemeClr val="bg1"/>
                </a:solidFill>
                <a:effectLst/>
                <a:latin typeface="Times New Roman" panose="02020603050405020304" pitchFamily="18" charset="0"/>
                <a:ea typeface="Times New Roman" panose="02020603050405020304" pitchFamily="18" charset="0"/>
              </a:rPr>
              <a:t>10 </a:t>
            </a:r>
            <a:r>
              <a:rPr lang="en-AU" sz="2400" dirty="0">
                <a:solidFill>
                  <a:schemeClr val="bg1"/>
                </a:solidFill>
                <a:effectLst/>
                <a:latin typeface="Times New Roman" panose="02020603050405020304" pitchFamily="18" charset="0"/>
                <a:ea typeface="Times New Roman" panose="02020603050405020304" pitchFamily="18" charset="0"/>
              </a:rPr>
              <a:t>and which now has been manifested through the appearing of our Saviour Christ Jesus, who abolished death and brought life and immortality to light through the gospel, </a:t>
            </a:r>
            <a:r>
              <a:rPr lang="en-AU" sz="2400" b="1" baseline="30000" dirty="0">
                <a:solidFill>
                  <a:schemeClr val="bg1"/>
                </a:solidFill>
                <a:effectLst/>
                <a:latin typeface="Times New Roman" panose="02020603050405020304" pitchFamily="18" charset="0"/>
                <a:ea typeface="Times New Roman" panose="02020603050405020304" pitchFamily="18" charset="0"/>
              </a:rPr>
              <a:t>11 </a:t>
            </a:r>
            <a:r>
              <a:rPr lang="en-AU" sz="2400" dirty="0">
                <a:solidFill>
                  <a:schemeClr val="bg1"/>
                </a:solidFill>
                <a:effectLst/>
                <a:latin typeface="Times New Roman" panose="02020603050405020304" pitchFamily="18" charset="0"/>
                <a:ea typeface="Times New Roman" panose="02020603050405020304" pitchFamily="18" charset="0"/>
              </a:rPr>
              <a:t>for which I was appointed a preacher and apostle and teacher, </a:t>
            </a:r>
            <a:r>
              <a:rPr lang="en-AU" sz="2400" b="1" baseline="30000" dirty="0">
                <a:solidFill>
                  <a:schemeClr val="bg1"/>
                </a:solidFill>
                <a:effectLst/>
                <a:latin typeface="Times New Roman" panose="02020603050405020304" pitchFamily="18" charset="0"/>
                <a:ea typeface="Times New Roman" panose="02020603050405020304" pitchFamily="18" charset="0"/>
              </a:rPr>
              <a:t>12 </a:t>
            </a:r>
            <a:r>
              <a:rPr lang="en-AU" sz="2400" dirty="0">
                <a:solidFill>
                  <a:schemeClr val="bg1"/>
                </a:solidFill>
                <a:effectLst/>
                <a:latin typeface="Times New Roman" panose="02020603050405020304" pitchFamily="18" charset="0"/>
                <a:ea typeface="Times New Roman" panose="02020603050405020304" pitchFamily="18" charset="0"/>
              </a:rPr>
              <a:t>which is why I suffer as I do.  But I am not ashamed, for I know whom I have believed, and I am convinced that he is able to guard until that day what has been entrusted to me.  </a:t>
            </a:r>
            <a:r>
              <a:rPr lang="en-AU" sz="2400" b="1" baseline="30000" dirty="0">
                <a:solidFill>
                  <a:schemeClr val="bg1"/>
                </a:solidFill>
                <a:effectLst/>
                <a:latin typeface="Times New Roman" panose="02020603050405020304" pitchFamily="18" charset="0"/>
                <a:ea typeface="Times New Roman" panose="02020603050405020304" pitchFamily="18" charset="0"/>
              </a:rPr>
              <a:t>13 </a:t>
            </a:r>
            <a:r>
              <a:rPr lang="en-AU" sz="2400" dirty="0">
                <a:solidFill>
                  <a:schemeClr val="bg1"/>
                </a:solidFill>
                <a:effectLst/>
                <a:latin typeface="Times New Roman" panose="02020603050405020304" pitchFamily="18" charset="0"/>
                <a:ea typeface="Times New Roman" panose="02020603050405020304" pitchFamily="18" charset="0"/>
              </a:rPr>
              <a:t>Follow the pattern of the sound words that you have heard from me, in the faith and love that are in Christ Jesus.  </a:t>
            </a:r>
            <a:r>
              <a:rPr lang="en-AU" sz="2400" b="1" baseline="30000" dirty="0">
                <a:solidFill>
                  <a:schemeClr val="bg1"/>
                </a:solidFill>
                <a:effectLst/>
                <a:latin typeface="Times New Roman" panose="02020603050405020304" pitchFamily="18" charset="0"/>
                <a:ea typeface="Times New Roman" panose="02020603050405020304" pitchFamily="18" charset="0"/>
              </a:rPr>
              <a:t>14 </a:t>
            </a:r>
            <a:r>
              <a:rPr lang="en-AU" sz="2400" dirty="0">
                <a:solidFill>
                  <a:schemeClr val="bg1"/>
                </a:solidFill>
                <a:effectLst/>
                <a:latin typeface="Times New Roman" panose="02020603050405020304" pitchFamily="18" charset="0"/>
                <a:ea typeface="Times New Roman" panose="02020603050405020304" pitchFamily="18" charset="0"/>
              </a:rPr>
              <a:t>By the Holy Spirit who dwells within us, guard the good deposit entrusted to you.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28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677656"/>
          </a:xfrm>
          <a:prstGeom prst="rect">
            <a:avLst/>
          </a:prstGeom>
          <a:noFill/>
          <a:ln w="9525">
            <a:noFill/>
            <a:miter lim="800000"/>
            <a:headEnd/>
            <a:tailEnd/>
          </a:ln>
        </p:spPr>
        <p:txBody>
          <a:bodyPr wrap="square">
            <a:prstTxWarp prst="textNoShape">
              <a:avLst/>
            </a:prstTxWarp>
            <a:spAutoFit/>
          </a:bodyPr>
          <a:lstStyle/>
          <a:p>
            <a:r>
              <a:rPr lang="en-AU" sz="2400" b="1" baseline="30000" dirty="0">
                <a:solidFill>
                  <a:schemeClr val="bg1"/>
                </a:solidFill>
                <a:effectLst/>
                <a:latin typeface="Times New Roman" panose="02020603050405020304" pitchFamily="18" charset="0"/>
                <a:ea typeface="Times New Roman" panose="02020603050405020304" pitchFamily="18" charset="0"/>
              </a:rPr>
              <a:t>15 </a:t>
            </a:r>
            <a:r>
              <a:rPr lang="en-AU" sz="2400" dirty="0">
                <a:solidFill>
                  <a:schemeClr val="bg1"/>
                </a:solidFill>
                <a:effectLst/>
                <a:latin typeface="Times New Roman" panose="02020603050405020304" pitchFamily="18" charset="0"/>
                <a:ea typeface="Times New Roman" panose="02020603050405020304" pitchFamily="18" charset="0"/>
              </a:rPr>
              <a:t>You are aware that all who are in Asia turned away from me, among whom are </a:t>
            </a:r>
            <a:r>
              <a:rPr lang="en-AU" sz="2400" dirty="0" err="1">
                <a:solidFill>
                  <a:schemeClr val="bg1"/>
                </a:solidFill>
                <a:effectLst/>
                <a:latin typeface="Times New Roman" panose="02020603050405020304" pitchFamily="18" charset="0"/>
                <a:ea typeface="Times New Roman" panose="02020603050405020304" pitchFamily="18" charset="0"/>
              </a:rPr>
              <a:t>Phygelus</a:t>
            </a:r>
            <a:r>
              <a:rPr lang="en-AU" sz="2400" dirty="0">
                <a:solidFill>
                  <a:schemeClr val="bg1"/>
                </a:solidFill>
                <a:effectLst/>
                <a:latin typeface="Times New Roman" panose="02020603050405020304" pitchFamily="18" charset="0"/>
                <a:ea typeface="Times New Roman" panose="02020603050405020304" pitchFamily="18" charset="0"/>
              </a:rPr>
              <a:t> and Hermogenes.  </a:t>
            </a:r>
            <a:r>
              <a:rPr lang="en-AU" sz="2400" b="1" baseline="30000" dirty="0">
                <a:solidFill>
                  <a:schemeClr val="bg1"/>
                </a:solidFill>
                <a:effectLst/>
                <a:latin typeface="Times New Roman" panose="02020603050405020304" pitchFamily="18" charset="0"/>
                <a:ea typeface="Times New Roman" panose="02020603050405020304" pitchFamily="18" charset="0"/>
              </a:rPr>
              <a:t>16 </a:t>
            </a:r>
            <a:r>
              <a:rPr lang="en-AU" sz="2400" dirty="0">
                <a:solidFill>
                  <a:schemeClr val="bg1"/>
                </a:solidFill>
                <a:effectLst/>
                <a:latin typeface="Times New Roman" panose="02020603050405020304" pitchFamily="18" charset="0"/>
                <a:ea typeface="Times New Roman" panose="02020603050405020304" pitchFamily="18" charset="0"/>
              </a:rPr>
              <a:t>May the Lord grant mercy to the household of Onesiphorus, for he often refreshed me and was not ashamed of my chains, </a:t>
            </a:r>
            <a:r>
              <a:rPr lang="en-AU" sz="2400" b="1" baseline="30000" dirty="0">
                <a:solidFill>
                  <a:schemeClr val="bg1"/>
                </a:solidFill>
                <a:effectLst/>
                <a:latin typeface="Times New Roman" panose="02020603050405020304" pitchFamily="18" charset="0"/>
                <a:ea typeface="Times New Roman" panose="02020603050405020304" pitchFamily="18" charset="0"/>
              </a:rPr>
              <a:t>17 </a:t>
            </a:r>
            <a:r>
              <a:rPr lang="en-AU" sz="2400" dirty="0">
                <a:solidFill>
                  <a:schemeClr val="bg1"/>
                </a:solidFill>
                <a:effectLst/>
                <a:latin typeface="Times New Roman" panose="02020603050405020304" pitchFamily="18" charset="0"/>
                <a:ea typeface="Times New Roman" panose="02020603050405020304" pitchFamily="18" charset="0"/>
              </a:rPr>
              <a:t>but when he arrived in Rome he searched for me earnestly and found me — </a:t>
            </a:r>
            <a:r>
              <a:rPr lang="en-AU" sz="2400" b="1" baseline="30000" dirty="0">
                <a:solidFill>
                  <a:schemeClr val="bg1"/>
                </a:solidFill>
                <a:effectLst/>
                <a:latin typeface="Times New Roman" panose="02020603050405020304" pitchFamily="18" charset="0"/>
                <a:ea typeface="Times New Roman" panose="02020603050405020304" pitchFamily="18" charset="0"/>
              </a:rPr>
              <a:t>18 </a:t>
            </a:r>
            <a:r>
              <a:rPr lang="en-AU" sz="2400" dirty="0">
                <a:solidFill>
                  <a:schemeClr val="bg1"/>
                </a:solidFill>
                <a:effectLst/>
                <a:latin typeface="Times New Roman" panose="02020603050405020304" pitchFamily="18" charset="0"/>
                <a:ea typeface="Times New Roman" panose="02020603050405020304" pitchFamily="18" charset="0"/>
              </a:rPr>
              <a:t>may the Lord grant him to find mercy from the Lord on that day! — and you well know all the service he rendered at Ephesus.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088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416320"/>
          </a:xfrm>
          <a:prstGeom prst="rect">
            <a:avLst/>
          </a:prstGeom>
          <a:noFill/>
          <a:ln w="9525">
            <a:noFill/>
            <a:miter lim="800000"/>
            <a:headEnd/>
            <a:tailEnd/>
          </a:ln>
        </p:spPr>
        <p:txBody>
          <a:bodyPr wrap="square">
            <a:prstTxWarp prst="textNoShape">
              <a:avLst/>
            </a:prstTxWarp>
            <a:spAutoFit/>
          </a:bodyPr>
          <a:lstStyle/>
          <a:p>
            <a:r>
              <a:rPr lang="en-AU" sz="2400" b="1" dirty="0">
                <a:solidFill>
                  <a:schemeClr val="bg1"/>
                </a:solidFill>
                <a:effectLst/>
                <a:latin typeface="Times New Roman" panose="02020603050405020304" pitchFamily="18" charset="0"/>
                <a:ea typeface="Times New Roman" panose="02020603050405020304" pitchFamily="18" charset="0"/>
              </a:rPr>
              <a:t>2 </a:t>
            </a:r>
            <a:r>
              <a:rPr lang="en-AU" sz="2400" dirty="0">
                <a:solidFill>
                  <a:schemeClr val="bg1"/>
                </a:solidFill>
                <a:effectLst/>
                <a:latin typeface="Times New Roman" panose="02020603050405020304" pitchFamily="18" charset="0"/>
                <a:ea typeface="Times New Roman" panose="02020603050405020304" pitchFamily="18" charset="0"/>
              </a:rPr>
              <a:t>You then, my child, be strengthened by the grace that is in Christ Jesus, </a:t>
            </a:r>
            <a:r>
              <a:rPr lang="en-AU" sz="2400" b="1" baseline="30000" dirty="0">
                <a:solidFill>
                  <a:schemeClr val="bg1"/>
                </a:solidFill>
                <a:effectLst/>
                <a:latin typeface="Times New Roman" panose="02020603050405020304" pitchFamily="18" charset="0"/>
                <a:ea typeface="Times New Roman" panose="02020603050405020304" pitchFamily="18" charset="0"/>
              </a:rPr>
              <a:t>2 </a:t>
            </a:r>
            <a:r>
              <a:rPr lang="en-AU" sz="2400" dirty="0">
                <a:solidFill>
                  <a:schemeClr val="bg1"/>
                </a:solidFill>
                <a:effectLst/>
                <a:latin typeface="Times New Roman" panose="02020603050405020304" pitchFamily="18" charset="0"/>
                <a:ea typeface="Times New Roman" panose="02020603050405020304" pitchFamily="18" charset="0"/>
              </a:rPr>
              <a:t>and what you have heard from me in the presence of many witnesses entrust to faithful men, who will be able to teach others also.  </a:t>
            </a:r>
            <a:r>
              <a:rPr lang="en-AU" sz="2400" b="1" baseline="30000" dirty="0">
                <a:solidFill>
                  <a:schemeClr val="bg1"/>
                </a:solidFill>
                <a:effectLst/>
                <a:latin typeface="Times New Roman" panose="02020603050405020304" pitchFamily="18" charset="0"/>
                <a:ea typeface="Times New Roman" panose="02020603050405020304" pitchFamily="18" charset="0"/>
              </a:rPr>
              <a:t>3 </a:t>
            </a:r>
            <a:r>
              <a:rPr lang="en-AU" sz="2400" dirty="0">
                <a:solidFill>
                  <a:schemeClr val="bg1"/>
                </a:solidFill>
                <a:effectLst/>
                <a:latin typeface="Times New Roman" panose="02020603050405020304" pitchFamily="18" charset="0"/>
                <a:ea typeface="Times New Roman" panose="02020603050405020304" pitchFamily="18" charset="0"/>
              </a:rPr>
              <a:t>Share in suffering as a good soldier of Christ Jesus.  </a:t>
            </a:r>
            <a:r>
              <a:rPr lang="en-AU" sz="2400" b="1" baseline="30000" dirty="0">
                <a:solidFill>
                  <a:schemeClr val="bg1"/>
                </a:solidFill>
                <a:effectLst/>
                <a:latin typeface="Times New Roman" panose="02020603050405020304" pitchFamily="18" charset="0"/>
                <a:ea typeface="Times New Roman" panose="02020603050405020304" pitchFamily="18" charset="0"/>
              </a:rPr>
              <a:t>4 </a:t>
            </a:r>
            <a:r>
              <a:rPr lang="en-AU" sz="2400" dirty="0">
                <a:solidFill>
                  <a:schemeClr val="bg1"/>
                </a:solidFill>
                <a:effectLst/>
                <a:latin typeface="Times New Roman" panose="02020603050405020304" pitchFamily="18" charset="0"/>
                <a:ea typeface="Times New Roman" panose="02020603050405020304" pitchFamily="18" charset="0"/>
              </a:rPr>
              <a:t>No soldier gets entangled in civilian pursuits, since his aim is to please the one who enlisted him.  </a:t>
            </a:r>
            <a:r>
              <a:rPr lang="en-AU" sz="2400" b="1" baseline="30000" dirty="0">
                <a:solidFill>
                  <a:schemeClr val="bg1"/>
                </a:solidFill>
                <a:effectLst/>
                <a:latin typeface="Times New Roman" panose="02020603050405020304" pitchFamily="18" charset="0"/>
                <a:ea typeface="Times New Roman" panose="02020603050405020304" pitchFamily="18" charset="0"/>
              </a:rPr>
              <a:t>5 </a:t>
            </a:r>
            <a:r>
              <a:rPr lang="en-AU" sz="2400" dirty="0">
                <a:solidFill>
                  <a:schemeClr val="bg1"/>
                </a:solidFill>
                <a:effectLst/>
                <a:latin typeface="Times New Roman" panose="02020603050405020304" pitchFamily="18" charset="0"/>
                <a:ea typeface="Times New Roman" panose="02020603050405020304" pitchFamily="18" charset="0"/>
              </a:rPr>
              <a:t>An athlete is not crowned unless he competes according to the rules.  </a:t>
            </a:r>
            <a:r>
              <a:rPr lang="en-AU" sz="2400" b="1" baseline="30000" dirty="0">
                <a:solidFill>
                  <a:schemeClr val="bg1"/>
                </a:solidFill>
                <a:effectLst/>
                <a:latin typeface="Times New Roman" panose="02020603050405020304" pitchFamily="18" charset="0"/>
                <a:ea typeface="Times New Roman" panose="02020603050405020304" pitchFamily="18" charset="0"/>
              </a:rPr>
              <a:t>6 </a:t>
            </a:r>
            <a:r>
              <a:rPr lang="en-AU" sz="2400" dirty="0">
                <a:solidFill>
                  <a:schemeClr val="bg1"/>
                </a:solidFill>
                <a:effectLst/>
                <a:latin typeface="Times New Roman" panose="02020603050405020304" pitchFamily="18" charset="0"/>
                <a:ea typeface="Times New Roman" panose="02020603050405020304" pitchFamily="18" charset="0"/>
              </a:rPr>
              <a:t>It is the hard-working farmer who ought to have the first share of the crops.  </a:t>
            </a:r>
            <a:r>
              <a:rPr lang="en-AU" sz="2400" b="1" baseline="30000" dirty="0">
                <a:solidFill>
                  <a:schemeClr val="bg1"/>
                </a:solidFill>
                <a:effectLst/>
                <a:latin typeface="Times New Roman" panose="02020603050405020304" pitchFamily="18" charset="0"/>
                <a:ea typeface="Times New Roman" panose="02020603050405020304" pitchFamily="18" charset="0"/>
              </a:rPr>
              <a:t>7 </a:t>
            </a:r>
            <a:r>
              <a:rPr lang="en-AU" sz="2400" dirty="0">
                <a:solidFill>
                  <a:schemeClr val="bg1"/>
                </a:solidFill>
                <a:effectLst/>
                <a:latin typeface="Times New Roman" panose="02020603050405020304" pitchFamily="18" charset="0"/>
                <a:ea typeface="Times New Roman" panose="02020603050405020304" pitchFamily="18" charset="0"/>
              </a:rPr>
              <a:t>Think over what I say, for the Lord will give you understanding in everything. </a:t>
            </a:r>
          </a:p>
        </p:txBody>
      </p:sp>
    </p:spTree>
    <p:extLst>
      <p:ext uri="{BB962C8B-B14F-4D97-AF65-F5344CB8AC3E}">
        <p14:creationId xmlns:p14="http://schemas.microsoft.com/office/powerpoint/2010/main" val="58833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678204"/>
          </a:xfrm>
          <a:prstGeom prst="rect">
            <a:avLst/>
          </a:prstGeom>
          <a:noFill/>
          <a:ln w="9525">
            <a:noFill/>
            <a:miter lim="800000"/>
            <a:headEnd/>
            <a:tailEnd/>
          </a:ln>
        </p:spPr>
        <p:txBody>
          <a:bodyPr wrap="square">
            <a:prstTxWarp prst="textNoShape">
              <a:avLst/>
            </a:prstTxWarp>
            <a:spAutoFit/>
          </a:bodyPr>
          <a:lstStyle/>
          <a:p>
            <a:pPr indent="152400"/>
            <a:r>
              <a:rPr lang="en-AU" sz="2400" b="1" baseline="30000" dirty="0">
                <a:solidFill>
                  <a:schemeClr val="bg1"/>
                </a:solidFill>
                <a:effectLst/>
                <a:latin typeface="Times New Roman" panose="02020603050405020304" pitchFamily="18" charset="0"/>
                <a:ea typeface="Times New Roman" panose="02020603050405020304" pitchFamily="18" charset="0"/>
              </a:rPr>
              <a:t>8 </a:t>
            </a:r>
            <a:r>
              <a:rPr lang="en-AU" sz="2400" dirty="0">
                <a:solidFill>
                  <a:schemeClr val="bg1"/>
                </a:solidFill>
                <a:effectLst/>
                <a:latin typeface="Times New Roman" panose="02020603050405020304" pitchFamily="18" charset="0"/>
                <a:ea typeface="Times New Roman" panose="02020603050405020304" pitchFamily="18" charset="0"/>
              </a:rPr>
              <a:t>Remember Jesus Christ, risen from the dead, the offspring of David, as preached in my gospel, </a:t>
            </a:r>
            <a:r>
              <a:rPr lang="en-AU" sz="2400" b="1" baseline="30000" dirty="0">
                <a:solidFill>
                  <a:schemeClr val="bg1"/>
                </a:solidFill>
                <a:effectLst/>
                <a:latin typeface="Times New Roman" panose="02020603050405020304" pitchFamily="18" charset="0"/>
                <a:ea typeface="Times New Roman" panose="02020603050405020304" pitchFamily="18" charset="0"/>
              </a:rPr>
              <a:t>9 </a:t>
            </a:r>
            <a:r>
              <a:rPr lang="en-AU" sz="2400" dirty="0">
                <a:solidFill>
                  <a:schemeClr val="bg1"/>
                </a:solidFill>
                <a:effectLst/>
                <a:latin typeface="Times New Roman" panose="02020603050405020304" pitchFamily="18" charset="0"/>
                <a:ea typeface="Times New Roman" panose="02020603050405020304" pitchFamily="18" charset="0"/>
              </a:rPr>
              <a:t>for which I am suffering, bound with chains as a criminal.  But the word of God is not bound!  </a:t>
            </a:r>
            <a:r>
              <a:rPr lang="en-AU" sz="2400" b="1" baseline="30000" dirty="0">
                <a:solidFill>
                  <a:schemeClr val="bg1"/>
                </a:solidFill>
                <a:effectLst/>
                <a:latin typeface="Times New Roman" panose="02020603050405020304" pitchFamily="18" charset="0"/>
                <a:ea typeface="Times New Roman" panose="02020603050405020304" pitchFamily="18" charset="0"/>
              </a:rPr>
              <a:t>10 </a:t>
            </a:r>
            <a:r>
              <a:rPr lang="en-AU" sz="2400" dirty="0">
                <a:solidFill>
                  <a:schemeClr val="bg1"/>
                </a:solidFill>
                <a:effectLst/>
                <a:latin typeface="Times New Roman" panose="02020603050405020304" pitchFamily="18" charset="0"/>
                <a:ea typeface="Times New Roman" panose="02020603050405020304" pitchFamily="18" charset="0"/>
              </a:rPr>
              <a:t>Therefore I endure everything for the sake of the elect, that they also may obtain the salvation that is in Christ Jesus with eternal glory.  </a:t>
            </a:r>
            <a:r>
              <a:rPr lang="en-AU" sz="2400" b="1" baseline="30000" dirty="0">
                <a:solidFill>
                  <a:schemeClr val="bg1"/>
                </a:solidFill>
                <a:effectLst/>
                <a:latin typeface="Times New Roman" panose="02020603050405020304" pitchFamily="18" charset="0"/>
                <a:ea typeface="Times New Roman" panose="02020603050405020304" pitchFamily="18" charset="0"/>
              </a:rPr>
              <a:t>11 </a:t>
            </a:r>
            <a:r>
              <a:rPr lang="en-AU" sz="2400" dirty="0">
                <a:solidFill>
                  <a:schemeClr val="bg1"/>
                </a:solidFill>
                <a:effectLst/>
                <a:latin typeface="Times New Roman" panose="02020603050405020304" pitchFamily="18" charset="0"/>
                <a:ea typeface="Times New Roman" panose="02020603050405020304" pitchFamily="18" charset="0"/>
              </a:rPr>
              <a:t>The saying is trustworthy, for: </a:t>
            </a:r>
          </a:p>
          <a:p>
            <a:pPr indent="152400"/>
            <a:r>
              <a:rPr lang="en-AU" sz="2400" dirty="0">
                <a:solidFill>
                  <a:schemeClr val="bg1"/>
                </a:solidFill>
                <a:effectLst/>
                <a:latin typeface="Times New Roman" panose="02020603050405020304" pitchFamily="18" charset="0"/>
                <a:ea typeface="Times New Roman" panose="02020603050405020304" pitchFamily="18" charset="0"/>
              </a:rPr>
              <a:t> </a:t>
            </a:r>
          </a:p>
          <a:p>
            <a:pPr marL="609600" indent="-609600">
              <a:spcBef>
                <a:spcPts val="1200"/>
              </a:spcBef>
              <a:spcAft>
                <a:spcPts val="0"/>
              </a:spcAft>
              <a:tabLst>
                <a:tab pos="127000" algn="r"/>
                <a:tab pos="254000" algn="l"/>
              </a:tabLst>
            </a:pPr>
            <a:r>
              <a:rPr lang="en-AU" sz="2400" dirty="0">
                <a:solidFill>
                  <a:schemeClr val="bg1"/>
                </a:solidFill>
                <a:effectLst/>
                <a:latin typeface="Times New Roman" panose="02020603050405020304" pitchFamily="18" charset="0"/>
                <a:ea typeface="Times New Roman" panose="02020603050405020304" pitchFamily="18" charset="0"/>
              </a:rPr>
              <a:t>		If we have died with him, we will also live with him; </a:t>
            </a:r>
          </a:p>
          <a:p>
            <a:pPr marL="609600" indent="-609600">
              <a:tabLst>
                <a:tab pos="127000" algn="r"/>
                <a:tab pos="254000" algn="l"/>
              </a:tabLst>
            </a:pPr>
            <a:r>
              <a:rPr lang="en-AU" sz="2400" dirty="0">
                <a:solidFill>
                  <a:schemeClr val="bg1"/>
                </a:solidFill>
                <a:effectLst/>
                <a:latin typeface="Times New Roman" panose="02020603050405020304" pitchFamily="18" charset="0"/>
                <a:ea typeface="Times New Roman" panose="02020603050405020304" pitchFamily="18" charset="0"/>
              </a:rPr>
              <a:t>	</a:t>
            </a:r>
            <a:r>
              <a:rPr lang="en-AU" sz="2400" b="1" baseline="30000" dirty="0">
                <a:solidFill>
                  <a:schemeClr val="bg1"/>
                </a:solidFill>
                <a:effectLst/>
                <a:latin typeface="Times New Roman" panose="02020603050405020304" pitchFamily="18" charset="0"/>
                <a:ea typeface="Times New Roman" panose="02020603050405020304" pitchFamily="18" charset="0"/>
              </a:rPr>
              <a:t>12 </a:t>
            </a:r>
            <a:r>
              <a:rPr lang="en-AU" sz="2400" dirty="0">
                <a:solidFill>
                  <a:schemeClr val="bg1"/>
                </a:solidFill>
                <a:effectLst/>
                <a:latin typeface="Times New Roman" panose="02020603050405020304" pitchFamily="18" charset="0"/>
                <a:ea typeface="Times New Roman" panose="02020603050405020304" pitchFamily="18" charset="0"/>
              </a:rPr>
              <a:t>	if we endure, we will also reign with him; </a:t>
            </a:r>
          </a:p>
          <a:p>
            <a:pPr marL="609600" indent="-609600">
              <a:tabLst>
                <a:tab pos="127000" algn="r"/>
                <a:tab pos="254000" algn="l"/>
              </a:tabLst>
            </a:pPr>
            <a:r>
              <a:rPr lang="en-AU" sz="2400" dirty="0">
                <a:solidFill>
                  <a:schemeClr val="bg1"/>
                </a:solidFill>
                <a:effectLst/>
                <a:latin typeface="Times New Roman" panose="02020603050405020304" pitchFamily="18" charset="0"/>
                <a:ea typeface="Times New Roman" panose="02020603050405020304" pitchFamily="18" charset="0"/>
              </a:rPr>
              <a:t>		if we deny him, he also will deny us; </a:t>
            </a:r>
          </a:p>
          <a:p>
            <a:pPr marL="609600" indent="-609600">
              <a:tabLst>
                <a:tab pos="127000" algn="r"/>
                <a:tab pos="254000" algn="l"/>
              </a:tabLst>
            </a:pPr>
            <a:r>
              <a:rPr lang="en-AU" sz="2400" dirty="0">
                <a:solidFill>
                  <a:schemeClr val="bg1"/>
                </a:solidFill>
                <a:effectLst/>
                <a:latin typeface="Times New Roman" panose="02020603050405020304" pitchFamily="18" charset="0"/>
                <a:ea typeface="Times New Roman" panose="02020603050405020304" pitchFamily="18" charset="0"/>
              </a:rPr>
              <a:t>	</a:t>
            </a:r>
            <a:r>
              <a:rPr lang="en-AU" sz="2400" b="1" baseline="30000" dirty="0">
                <a:solidFill>
                  <a:schemeClr val="bg1"/>
                </a:solidFill>
                <a:effectLst/>
                <a:latin typeface="Times New Roman" panose="02020603050405020304" pitchFamily="18" charset="0"/>
                <a:ea typeface="Times New Roman" panose="02020603050405020304" pitchFamily="18" charset="0"/>
              </a:rPr>
              <a:t>13 </a:t>
            </a:r>
            <a:r>
              <a:rPr lang="en-AU" sz="2400" dirty="0">
                <a:solidFill>
                  <a:schemeClr val="bg1"/>
                </a:solidFill>
                <a:effectLst/>
                <a:latin typeface="Times New Roman" panose="02020603050405020304" pitchFamily="18" charset="0"/>
                <a:ea typeface="Times New Roman" panose="02020603050405020304" pitchFamily="18" charset="0"/>
              </a:rPr>
              <a:t>	if we are faithless, he remains faithful— </a:t>
            </a:r>
          </a:p>
          <a:p>
            <a:r>
              <a:rPr lang="en-AU" sz="2400" dirty="0">
                <a:solidFill>
                  <a:schemeClr val="bg1"/>
                </a:solidFill>
                <a:effectLst/>
                <a:latin typeface="Times New Roman" panose="02020603050405020304" pitchFamily="18" charset="0"/>
                <a:ea typeface="Times New Roman" panose="02020603050405020304" pitchFamily="18" charset="0"/>
              </a:rPr>
              <a:t>for he cannot deny himself.</a:t>
            </a:r>
            <a:r>
              <a:rPr lang="en-AU" sz="2400" dirty="0">
                <a:solidFill>
                  <a:schemeClr val="bg1"/>
                </a:solidFill>
                <a:effectLst/>
              </a:rPr>
              <a:t>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819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09200"/>
          </a:xfrm>
          <a:prstGeom prst="rect">
            <a:avLst/>
          </a:prstGeom>
          <a:noFill/>
          <a:ln w="9525">
            <a:noFill/>
            <a:miter lim="800000"/>
            <a:headEnd/>
            <a:tailEnd/>
          </a:ln>
        </p:spPr>
        <p:txBody>
          <a:bodyPr wrap="square">
            <a:prstTxWarp prst="textNoShape">
              <a:avLst/>
            </a:prstTxWarp>
            <a:spAutoFit/>
          </a:bodyPr>
          <a:lstStyle/>
          <a:p>
            <a:pPr indent="152400"/>
            <a:r>
              <a:rPr lang="en-AU" sz="2200" b="1" baseline="30000" dirty="0">
                <a:solidFill>
                  <a:schemeClr val="bg1"/>
                </a:solidFill>
                <a:effectLst/>
                <a:latin typeface="Times New Roman" panose="02020603050405020304" pitchFamily="18" charset="0"/>
                <a:ea typeface="Times New Roman" panose="02020603050405020304" pitchFamily="18" charset="0"/>
              </a:rPr>
              <a:t>14 </a:t>
            </a:r>
            <a:r>
              <a:rPr lang="en-AU" sz="2200" dirty="0">
                <a:solidFill>
                  <a:schemeClr val="bg1"/>
                </a:solidFill>
                <a:effectLst/>
                <a:latin typeface="Times New Roman" panose="02020603050405020304" pitchFamily="18" charset="0"/>
                <a:ea typeface="Times New Roman" panose="02020603050405020304" pitchFamily="18" charset="0"/>
              </a:rPr>
              <a:t>Remind them of these things, and charge them before God not to quarrel about words, which does no good, but only ruins the hearers.  </a:t>
            </a:r>
            <a:r>
              <a:rPr lang="en-AU" sz="2200" b="1" baseline="30000" dirty="0">
                <a:solidFill>
                  <a:schemeClr val="bg1"/>
                </a:solidFill>
                <a:effectLst/>
                <a:latin typeface="Times New Roman" panose="02020603050405020304" pitchFamily="18" charset="0"/>
                <a:ea typeface="Times New Roman" panose="02020603050405020304" pitchFamily="18" charset="0"/>
              </a:rPr>
              <a:t>15 </a:t>
            </a:r>
            <a:r>
              <a:rPr lang="en-AU" sz="2200" dirty="0">
                <a:solidFill>
                  <a:schemeClr val="bg1"/>
                </a:solidFill>
                <a:effectLst/>
                <a:latin typeface="Times New Roman" panose="02020603050405020304" pitchFamily="18" charset="0"/>
                <a:ea typeface="Times New Roman" panose="02020603050405020304" pitchFamily="18" charset="0"/>
              </a:rPr>
              <a:t>Do your best to present yourself to God as one approved, a worker who has no need to be ashamed, rightly handling the word of truth.  </a:t>
            </a:r>
            <a:r>
              <a:rPr lang="en-AU" sz="2200" b="1" baseline="30000" dirty="0">
                <a:solidFill>
                  <a:schemeClr val="bg1"/>
                </a:solidFill>
                <a:effectLst/>
                <a:latin typeface="Times New Roman" panose="02020603050405020304" pitchFamily="18" charset="0"/>
                <a:ea typeface="Times New Roman" panose="02020603050405020304" pitchFamily="18" charset="0"/>
              </a:rPr>
              <a:t>16 </a:t>
            </a:r>
            <a:r>
              <a:rPr lang="en-AU" sz="2200" dirty="0">
                <a:solidFill>
                  <a:schemeClr val="bg1"/>
                </a:solidFill>
                <a:effectLst/>
                <a:latin typeface="Times New Roman" panose="02020603050405020304" pitchFamily="18" charset="0"/>
                <a:ea typeface="Times New Roman" panose="02020603050405020304" pitchFamily="18" charset="0"/>
              </a:rPr>
              <a:t>But avoid irreverent babble, for it will lead people into more and more ungodliness, </a:t>
            </a:r>
            <a:r>
              <a:rPr lang="en-AU" sz="2200" b="1" baseline="30000" dirty="0">
                <a:solidFill>
                  <a:schemeClr val="bg1"/>
                </a:solidFill>
                <a:effectLst/>
                <a:latin typeface="Times New Roman" panose="02020603050405020304" pitchFamily="18" charset="0"/>
                <a:ea typeface="Times New Roman" panose="02020603050405020304" pitchFamily="18" charset="0"/>
              </a:rPr>
              <a:t>17 </a:t>
            </a:r>
            <a:r>
              <a:rPr lang="en-AU" sz="2200" dirty="0">
                <a:solidFill>
                  <a:schemeClr val="bg1"/>
                </a:solidFill>
                <a:effectLst/>
                <a:latin typeface="Times New Roman" panose="02020603050405020304" pitchFamily="18" charset="0"/>
                <a:ea typeface="Times New Roman" panose="02020603050405020304" pitchFamily="18" charset="0"/>
              </a:rPr>
              <a:t>and their talk will spread like gangrene.  Among them are Hymenaeus and </a:t>
            </a:r>
            <a:r>
              <a:rPr lang="en-AU" sz="2200" dirty="0" err="1">
                <a:solidFill>
                  <a:schemeClr val="bg1"/>
                </a:solidFill>
                <a:effectLst/>
                <a:latin typeface="Times New Roman" panose="02020603050405020304" pitchFamily="18" charset="0"/>
                <a:ea typeface="Times New Roman" panose="02020603050405020304" pitchFamily="18" charset="0"/>
              </a:rPr>
              <a:t>Philetus</a:t>
            </a:r>
            <a:r>
              <a:rPr lang="en-AU" sz="2200" dirty="0">
                <a:solidFill>
                  <a:schemeClr val="bg1"/>
                </a:solidFill>
                <a:effectLst/>
                <a:latin typeface="Times New Roman" panose="02020603050405020304" pitchFamily="18" charset="0"/>
                <a:ea typeface="Times New Roman" panose="02020603050405020304" pitchFamily="18" charset="0"/>
              </a:rPr>
              <a:t>, </a:t>
            </a:r>
            <a:r>
              <a:rPr lang="en-AU" sz="2200" b="1" baseline="30000" dirty="0">
                <a:solidFill>
                  <a:schemeClr val="bg1"/>
                </a:solidFill>
                <a:effectLst/>
                <a:latin typeface="Times New Roman" panose="02020603050405020304" pitchFamily="18" charset="0"/>
                <a:ea typeface="Times New Roman" panose="02020603050405020304" pitchFamily="18" charset="0"/>
              </a:rPr>
              <a:t>18 </a:t>
            </a:r>
            <a:r>
              <a:rPr lang="en-AU" sz="2200" dirty="0">
                <a:solidFill>
                  <a:schemeClr val="bg1"/>
                </a:solidFill>
                <a:effectLst/>
                <a:latin typeface="Times New Roman" panose="02020603050405020304" pitchFamily="18" charset="0"/>
                <a:ea typeface="Times New Roman" panose="02020603050405020304" pitchFamily="18" charset="0"/>
              </a:rPr>
              <a:t>who have swerved from the truth, saying that the resurrection has already happened.  They are upsetting the faith of some.  </a:t>
            </a:r>
            <a:r>
              <a:rPr lang="en-AU" sz="2200" b="1" baseline="30000" dirty="0">
                <a:solidFill>
                  <a:schemeClr val="bg1"/>
                </a:solidFill>
                <a:effectLst/>
                <a:latin typeface="Times New Roman" panose="02020603050405020304" pitchFamily="18" charset="0"/>
                <a:ea typeface="Times New Roman" panose="02020603050405020304" pitchFamily="18" charset="0"/>
              </a:rPr>
              <a:t>19 </a:t>
            </a:r>
            <a:r>
              <a:rPr lang="en-AU" sz="2200" dirty="0">
                <a:solidFill>
                  <a:schemeClr val="bg1"/>
                </a:solidFill>
                <a:effectLst/>
                <a:latin typeface="Times New Roman" panose="02020603050405020304" pitchFamily="18" charset="0"/>
                <a:ea typeface="Times New Roman" panose="02020603050405020304" pitchFamily="18" charset="0"/>
              </a:rPr>
              <a:t>But God’s firm foundation stands, bearing this seal: “The Lord knows those who are his,” and, “Let everyone who names the name of the Lord depart from iniquity.” </a:t>
            </a:r>
          </a:p>
          <a:p>
            <a:pPr indent="152400"/>
            <a:r>
              <a:rPr lang="en-AU" sz="2200" dirty="0">
                <a:solidFill>
                  <a:schemeClr val="bg1"/>
                </a:solidFill>
                <a:effectLst/>
                <a:latin typeface="Times New Roman" panose="02020603050405020304" pitchFamily="18" charset="0"/>
                <a:ea typeface="Times New Roman" panose="02020603050405020304" pitchFamily="18" charset="0"/>
              </a:rPr>
              <a:t> </a:t>
            </a:r>
          </a:p>
          <a:p>
            <a:r>
              <a:rPr lang="en-AU" sz="2200" b="1" baseline="30000" dirty="0">
                <a:solidFill>
                  <a:schemeClr val="bg1"/>
                </a:solidFill>
                <a:effectLst/>
                <a:latin typeface="Times New Roman" panose="02020603050405020304" pitchFamily="18" charset="0"/>
                <a:ea typeface="Times New Roman" panose="02020603050405020304" pitchFamily="18" charset="0"/>
              </a:rPr>
              <a:t>20 </a:t>
            </a:r>
            <a:r>
              <a:rPr lang="en-AU" sz="2200" dirty="0">
                <a:solidFill>
                  <a:schemeClr val="bg1"/>
                </a:solidFill>
                <a:effectLst/>
                <a:latin typeface="Times New Roman" panose="02020603050405020304" pitchFamily="18" charset="0"/>
                <a:ea typeface="Times New Roman" panose="02020603050405020304" pitchFamily="18" charset="0"/>
              </a:rPr>
              <a:t>Now in a great house there are not only vessels of gold and silver but also of wood and clay, some for honourable use, some for dishonourable.  </a:t>
            </a:r>
            <a:r>
              <a:rPr lang="en-AU" sz="2200" b="1" baseline="30000" dirty="0">
                <a:solidFill>
                  <a:schemeClr val="bg1"/>
                </a:solidFill>
                <a:effectLst/>
                <a:latin typeface="Times New Roman" panose="02020603050405020304" pitchFamily="18" charset="0"/>
                <a:ea typeface="Times New Roman" panose="02020603050405020304" pitchFamily="18" charset="0"/>
              </a:rPr>
              <a:t>21 </a:t>
            </a:r>
            <a:r>
              <a:rPr lang="en-AU" sz="2200" dirty="0">
                <a:solidFill>
                  <a:schemeClr val="bg1"/>
                </a:solidFill>
                <a:effectLst/>
                <a:latin typeface="Times New Roman" panose="02020603050405020304" pitchFamily="18" charset="0"/>
                <a:ea typeface="Times New Roman" panose="02020603050405020304" pitchFamily="18" charset="0"/>
              </a:rPr>
              <a:t>Therefore, if anyone cleanses himself from what is dishonourable, he will be a vessel for honourable use, set apart as holy, useful to the master of the house, ready for every good work.</a:t>
            </a:r>
            <a:r>
              <a:rPr lang="en-AU" sz="2200" dirty="0">
                <a:solidFill>
                  <a:schemeClr val="bg1"/>
                </a:solidFill>
                <a:effectLst/>
              </a:rPr>
              <a:t> </a:t>
            </a:r>
            <a:endParaRPr lang="en-AU" sz="2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625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416320"/>
          </a:xfrm>
          <a:prstGeom prst="rect">
            <a:avLst/>
          </a:prstGeom>
          <a:noFill/>
          <a:ln w="9525">
            <a:noFill/>
            <a:miter lim="800000"/>
            <a:headEnd/>
            <a:tailEnd/>
          </a:ln>
        </p:spPr>
        <p:txBody>
          <a:bodyPr wrap="square">
            <a:prstTxWarp prst="textNoShape">
              <a:avLst/>
            </a:prstTxWarp>
            <a:spAutoFit/>
          </a:bodyPr>
          <a:lstStyle/>
          <a:p>
            <a:r>
              <a:rPr lang="en-AU" sz="2400" b="1" baseline="30000" dirty="0">
                <a:solidFill>
                  <a:schemeClr val="bg1"/>
                </a:solidFill>
                <a:effectLst/>
                <a:latin typeface="Times New Roman" panose="02020603050405020304" pitchFamily="18" charset="0"/>
                <a:ea typeface="Times New Roman" panose="02020603050405020304" pitchFamily="18" charset="0"/>
              </a:rPr>
              <a:t>22 </a:t>
            </a:r>
            <a:r>
              <a:rPr lang="en-AU" sz="2400" dirty="0">
                <a:solidFill>
                  <a:schemeClr val="bg1"/>
                </a:solidFill>
                <a:effectLst/>
                <a:latin typeface="Times New Roman" panose="02020603050405020304" pitchFamily="18" charset="0"/>
                <a:ea typeface="Times New Roman" panose="02020603050405020304" pitchFamily="18" charset="0"/>
              </a:rPr>
              <a:t>So flee youthful passions and pursue righteousness, faith, love, and peace, along with those who call on the Lord from a pure heart.  </a:t>
            </a:r>
            <a:r>
              <a:rPr lang="en-AU" sz="2400" b="1" baseline="30000" dirty="0">
                <a:solidFill>
                  <a:schemeClr val="bg1"/>
                </a:solidFill>
                <a:effectLst/>
                <a:latin typeface="Times New Roman" panose="02020603050405020304" pitchFamily="18" charset="0"/>
                <a:ea typeface="Times New Roman" panose="02020603050405020304" pitchFamily="18" charset="0"/>
              </a:rPr>
              <a:t>23 </a:t>
            </a:r>
            <a:r>
              <a:rPr lang="en-AU" sz="2400" dirty="0">
                <a:solidFill>
                  <a:schemeClr val="bg1"/>
                </a:solidFill>
                <a:effectLst/>
                <a:latin typeface="Times New Roman" panose="02020603050405020304" pitchFamily="18" charset="0"/>
                <a:ea typeface="Times New Roman" panose="02020603050405020304" pitchFamily="18" charset="0"/>
              </a:rPr>
              <a:t>Have nothing to do with foolish, ignorant controversies; you know that they breed quarrels.  </a:t>
            </a:r>
            <a:r>
              <a:rPr lang="en-AU" sz="2400" b="1" baseline="30000" dirty="0">
                <a:solidFill>
                  <a:schemeClr val="bg1"/>
                </a:solidFill>
                <a:effectLst/>
                <a:latin typeface="Times New Roman" panose="02020603050405020304" pitchFamily="18" charset="0"/>
                <a:ea typeface="Times New Roman" panose="02020603050405020304" pitchFamily="18" charset="0"/>
              </a:rPr>
              <a:t>24 </a:t>
            </a:r>
            <a:r>
              <a:rPr lang="en-AU" sz="2400" dirty="0">
                <a:solidFill>
                  <a:schemeClr val="bg1"/>
                </a:solidFill>
                <a:effectLst/>
                <a:latin typeface="Times New Roman" panose="02020603050405020304" pitchFamily="18" charset="0"/>
                <a:ea typeface="Times New Roman" panose="02020603050405020304" pitchFamily="18" charset="0"/>
              </a:rPr>
              <a:t>And the Lord’s servant must not be quarrelsome but kind to everyone, able to teach, patiently enduring evil, </a:t>
            </a:r>
            <a:r>
              <a:rPr lang="en-AU" sz="2400" b="1" baseline="30000" dirty="0">
                <a:solidFill>
                  <a:schemeClr val="bg1"/>
                </a:solidFill>
                <a:effectLst/>
                <a:latin typeface="Times New Roman" panose="02020603050405020304" pitchFamily="18" charset="0"/>
                <a:ea typeface="Times New Roman" panose="02020603050405020304" pitchFamily="18" charset="0"/>
              </a:rPr>
              <a:t>25 </a:t>
            </a:r>
            <a:r>
              <a:rPr lang="en-AU" sz="2400" dirty="0">
                <a:solidFill>
                  <a:schemeClr val="bg1"/>
                </a:solidFill>
                <a:effectLst/>
                <a:latin typeface="Times New Roman" panose="02020603050405020304" pitchFamily="18" charset="0"/>
                <a:ea typeface="Times New Roman" panose="02020603050405020304" pitchFamily="18" charset="0"/>
              </a:rPr>
              <a:t>correcting his opponents with gentleness. God may perhaps grant them repentance leading to a knowledge of the truth, </a:t>
            </a:r>
            <a:r>
              <a:rPr lang="en-AU" sz="2400" b="1" baseline="30000" dirty="0">
                <a:solidFill>
                  <a:schemeClr val="bg1"/>
                </a:solidFill>
                <a:effectLst/>
                <a:latin typeface="Times New Roman" panose="02020603050405020304" pitchFamily="18" charset="0"/>
                <a:ea typeface="Times New Roman" panose="02020603050405020304" pitchFamily="18" charset="0"/>
              </a:rPr>
              <a:t>26 </a:t>
            </a:r>
            <a:r>
              <a:rPr lang="en-AU" sz="2400" dirty="0">
                <a:solidFill>
                  <a:schemeClr val="bg1"/>
                </a:solidFill>
                <a:effectLst/>
                <a:latin typeface="Times New Roman" panose="02020603050405020304" pitchFamily="18" charset="0"/>
                <a:ea typeface="Times New Roman" panose="02020603050405020304" pitchFamily="18" charset="0"/>
              </a:rPr>
              <a:t>and they may come to their senses and escape from the snare of the devil, after being captured by him to do his will.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50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93647"/>
          </a:xfrm>
          <a:prstGeom prst="rect">
            <a:avLst/>
          </a:prstGeom>
          <a:noFill/>
          <a:ln w="9525">
            <a:noFill/>
            <a:miter lim="800000"/>
            <a:headEnd/>
            <a:tailEnd/>
          </a:ln>
        </p:spPr>
        <p:txBody>
          <a:bodyPr wrap="square">
            <a:prstTxWarp prst="textNoShape">
              <a:avLst/>
            </a:prstTxWarp>
            <a:spAutoFit/>
          </a:bodyPr>
          <a:lstStyle/>
          <a:p>
            <a:r>
              <a:rPr lang="en-AU"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But understand this, that in the last days there will come times of difficulty.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For people will be lovers of self, lovers of money, proud, arrogant, abusive, disobedient to their parents, ungrateful, unholy,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heartless, unappeasable, slanderous, without self-control, brutal, not loving good,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treacherous, reckless, swollen with conceit, lovers of pleasure rather than lovers of God,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having the appearance of godliness, but denying its power.  Avoid such people.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For among them are those who creep into households and capture weak women, burdened with sins and led astray by various passions,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always learning and never able to arrive at a knowledge of the truth.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Just as </a:t>
            </a:r>
            <a:r>
              <a:rPr lang="en-AU"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Jannes</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AU"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Jambres</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opposed Moses, so these men also oppose the truth, men corrupted in mind and disqualified regarding the faith.  </a:t>
            </a:r>
            <a:r>
              <a:rPr lang="en-AU" sz="2400" b="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AU"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But they will not get very far, for their folly will be plain to all, as was that of those two men.</a:t>
            </a:r>
            <a:r>
              <a:rPr lang="en-AU" sz="2400" dirty="0">
                <a:solidFill>
                  <a:schemeClr val="bg1"/>
                </a:solidFill>
                <a:effectLst/>
                <a:latin typeface="Times New Roman" panose="02020603050405020304" pitchFamily="18" charset="0"/>
                <a:cs typeface="Times New Roman" panose="02020603050405020304" pitchFamily="18" charset="0"/>
              </a:rPr>
              <a:t> </a:t>
            </a:r>
            <a:endParaRPr lang="en-A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16815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154176</TotalTime>
  <Words>2009</Words>
  <Application>Microsoft Macintosh PowerPoint</Application>
  <PresentationFormat>On-screen Show (16:10)</PresentationFormat>
  <Paragraphs>50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2435</cp:revision>
  <cp:lastPrinted>2022-08-26T00:07:41Z</cp:lastPrinted>
  <dcterms:created xsi:type="dcterms:W3CDTF">2016-11-04T06:28:01Z</dcterms:created>
  <dcterms:modified xsi:type="dcterms:W3CDTF">2022-10-08T22:56:52Z</dcterms:modified>
</cp:coreProperties>
</file>